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300" r:id="rId5"/>
    <p:sldId id="329" r:id="rId6"/>
    <p:sldId id="332" r:id="rId7"/>
    <p:sldId id="262" r:id="rId8"/>
    <p:sldId id="342" r:id="rId9"/>
    <p:sldId id="337" r:id="rId10"/>
    <p:sldId id="271" r:id="rId11"/>
    <p:sldId id="326" r:id="rId12"/>
    <p:sldId id="334" r:id="rId13"/>
    <p:sldId id="336" r:id="rId14"/>
    <p:sldId id="343" r:id="rId15"/>
    <p:sldId id="344" r:id="rId16"/>
    <p:sldId id="345" r:id="rId17"/>
    <p:sldId id="346" r:id="rId18"/>
    <p:sldId id="347" r:id="rId19"/>
    <p:sldId id="335" r:id="rId20"/>
  </p:sldIdLst>
  <p:sldSz cx="10080625" cy="7559675"/>
  <p:notesSz cx="9734550" cy="68580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Lucida Sans Unicode" pitchFamily="34" charset="0"/>
        <a:ea typeface="Arial Unicode MS" pitchFamily="34" charset="-128"/>
        <a:cs typeface="Arial Unicode MS" pitchFamily="34" charset="-128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Lucida Sans Unicode" pitchFamily="34" charset="0"/>
        <a:ea typeface="Arial Unicode MS" pitchFamily="34" charset="-128"/>
        <a:cs typeface="Arial Unicode MS" pitchFamily="34" charset="-128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Lucida Sans Unicode" pitchFamily="34" charset="0"/>
        <a:ea typeface="Arial Unicode MS" pitchFamily="34" charset="-128"/>
        <a:cs typeface="Arial Unicode MS" pitchFamily="34" charset="-128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Lucida Sans Unicode" pitchFamily="34" charset="0"/>
        <a:ea typeface="Arial Unicode MS" pitchFamily="34" charset="-128"/>
        <a:cs typeface="Arial Unicode MS" pitchFamily="34" charset="-128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Lucida Sans Unicode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Lucida Sans Unicode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Lucida Sans Unicode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Lucida Sans Unicode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Lucida Sans Unicode" pitchFamily="34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1812" autoAdjust="0"/>
  </p:normalViewPr>
  <p:slideViewPr>
    <p:cSldViewPr>
      <p:cViewPr>
        <p:scale>
          <a:sx n="65" d="100"/>
          <a:sy n="65" d="100"/>
        </p:scale>
        <p:origin x="-480" y="2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710" y="-96"/>
      </p:cViewPr>
      <p:guideLst>
        <p:guide orient="horz" pos="1847"/>
        <p:guide pos="27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1C171-AB18-44ED-AFAE-C1AD155E6AF2}" type="doc">
      <dgm:prSet loTypeId="urn:microsoft.com/office/officeart/2005/8/layout/radial6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034DAE9F-3301-42AF-B228-18FDEC74D0A8}">
      <dgm:prSet phldrT="[Tekst]"/>
      <dgm:spPr>
        <a:solidFill>
          <a:srgbClr val="FF0000"/>
        </a:solidFill>
      </dgm:spPr>
      <dgm:t>
        <a:bodyPr/>
        <a:lstStyle/>
        <a:p>
          <a:r>
            <a:rPr lang="pl-PL" b="1" dirty="0" smtClean="0">
              <a:latin typeface="Calibri" pitchFamily="34" charset="0"/>
              <a:cs typeface="Calibri" pitchFamily="34" charset="0"/>
            </a:rPr>
            <a:t>Mars</a:t>
          </a:r>
          <a:endParaRPr lang="en-GB" b="1" dirty="0">
            <a:latin typeface="Calibri" pitchFamily="34" charset="0"/>
            <a:cs typeface="Calibri" pitchFamily="34" charset="0"/>
          </a:endParaRPr>
        </a:p>
      </dgm:t>
    </dgm:pt>
    <dgm:pt modelId="{6EBADA0A-5064-465D-B918-F019DCDE5425}" type="parTrans" cxnId="{93F7E3EE-5135-449E-BAED-53007C991F4E}">
      <dgm:prSet/>
      <dgm:spPr/>
      <dgm:t>
        <a:bodyPr/>
        <a:lstStyle/>
        <a:p>
          <a:endParaRPr lang="en-GB"/>
        </a:p>
      </dgm:t>
    </dgm:pt>
    <dgm:pt modelId="{2D7D8A79-7409-4E7A-8294-76C96F94C823}" type="sibTrans" cxnId="{93F7E3EE-5135-449E-BAED-53007C991F4E}">
      <dgm:prSet/>
      <dgm:spPr/>
      <dgm:t>
        <a:bodyPr/>
        <a:lstStyle/>
        <a:p>
          <a:endParaRPr lang="en-GB"/>
        </a:p>
      </dgm:t>
    </dgm:pt>
    <dgm:pt modelId="{CDE35A8A-1E01-4A96-8919-AC46A1421F4F}">
      <dgm:prSet phldrT="[Tekst]" custT="1"/>
      <dgm:spPr/>
      <dgm:t>
        <a:bodyPr/>
        <a:lstStyle/>
        <a:p>
          <a:r>
            <a:rPr lang="pl-PL" sz="2800" b="1" dirty="0" smtClean="0">
              <a:latin typeface="Calibri" pitchFamily="34" charset="0"/>
              <a:cs typeface="Calibri" pitchFamily="34" charset="0"/>
            </a:rPr>
            <a:t>Dlaczego Mars</a:t>
          </a:r>
          <a:r>
            <a:rPr lang="pl-PL" sz="1900" b="1" dirty="0" smtClean="0">
              <a:latin typeface="Calibri" pitchFamily="34" charset="0"/>
              <a:cs typeface="Calibri" pitchFamily="34" charset="0"/>
            </a:rPr>
            <a:t>?</a:t>
          </a:r>
          <a:endParaRPr lang="en-GB" sz="1900" b="1" dirty="0">
            <a:latin typeface="Calibri" pitchFamily="34" charset="0"/>
            <a:cs typeface="Calibri" pitchFamily="34" charset="0"/>
          </a:endParaRPr>
        </a:p>
      </dgm:t>
    </dgm:pt>
    <dgm:pt modelId="{412218E9-2C69-4401-8C95-4567080A45C9}" type="parTrans" cxnId="{DA20E24C-6ABB-47A9-889C-704A3776888F}">
      <dgm:prSet/>
      <dgm:spPr/>
      <dgm:t>
        <a:bodyPr/>
        <a:lstStyle/>
        <a:p>
          <a:endParaRPr lang="en-GB"/>
        </a:p>
      </dgm:t>
    </dgm:pt>
    <dgm:pt modelId="{FBE7E03E-B41C-4223-A60F-5B797013BB3A}" type="sibTrans" cxnId="{DA20E24C-6ABB-47A9-889C-704A3776888F}">
      <dgm:prSet/>
      <dgm:spPr/>
      <dgm:t>
        <a:bodyPr/>
        <a:lstStyle/>
        <a:p>
          <a:endParaRPr lang="en-GB" b="1">
            <a:latin typeface="Calibri" pitchFamily="34" charset="0"/>
            <a:cs typeface="Calibri" pitchFamily="34" charset="0"/>
          </a:endParaRPr>
        </a:p>
      </dgm:t>
    </dgm:pt>
    <dgm:pt modelId="{E92B027D-A595-4468-9F70-AA27641BF6B1}">
      <dgm:prSet phldrT="[Tekst]" custT="1"/>
      <dgm:spPr/>
      <dgm:t>
        <a:bodyPr/>
        <a:lstStyle/>
        <a:p>
          <a:r>
            <a:rPr lang="pl-PL" sz="2800" b="1" dirty="0" smtClean="0">
              <a:latin typeface="Calibri" pitchFamily="34" charset="0"/>
              <a:cs typeface="Calibri" pitchFamily="34" charset="0"/>
            </a:rPr>
            <a:t>Start i powrót</a:t>
          </a:r>
          <a:endParaRPr lang="en-GB" sz="2800" b="1" dirty="0">
            <a:latin typeface="Calibri" pitchFamily="34" charset="0"/>
            <a:cs typeface="Calibri" pitchFamily="34" charset="0"/>
          </a:endParaRPr>
        </a:p>
      </dgm:t>
    </dgm:pt>
    <dgm:pt modelId="{B600FFA6-1312-4840-9A6D-4FE232B07D80}" type="parTrans" cxnId="{FA2A33CA-1B21-4C07-9390-4AC6E71D1474}">
      <dgm:prSet/>
      <dgm:spPr/>
      <dgm:t>
        <a:bodyPr/>
        <a:lstStyle/>
        <a:p>
          <a:endParaRPr lang="en-GB"/>
        </a:p>
      </dgm:t>
    </dgm:pt>
    <dgm:pt modelId="{B0693E5B-18B8-4104-A4ED-8A692E866CA3}" type="sibTrans" cxnId="{FA2A33CA-1B21-4C07-9390-4AC6E71D1474}">
      <dgm:prSet/>
      <dgm:spPr/>
      <dgm:t>
        <a:bodyPr/>
        <a:lstStyle/>
        <a:p>
          <a:endParaRPr lang="en-GB" b="1">
            <a:latin typeface="Calibri" pitchFamily="34" charset="0"/>
            <a:cs typeface="Calibri" pitchFamily="34" charset="0"/>
          </a:endParaRPr>
        </a:p>
      </dgm:t>
    </dgm:pt>
    <dgm:pt modelId="{F8167865-1F57-4F2E-8930-B718E1E93B51}">
      <dgm:prSet phldrT="[Tekst]" custT="1"/>
      <dgm:spPr/>
      <dgm:t>
        <a:bodyPr/>
        <a:lstStyle/>
        <a:p>
          <a:r>
            <a:rPr lang="pl-PL" sz="2800" b="1" dirty="0" smtClean="0">
              <a:latin typeface="Calibri" pitchFamily="34" charset="0"/>
              <a:cs typeface="Calibri" pitchFamily="34" charset="0"/>
            </a:rPr>
            <a:t>Czego szukamy?</a:t>
          </a:r>
          <a:endParaRPr lang="en-GB" sz="2800" b="1" dirty="0">
            <a:latin typeface="Calibri" pitchFamily="34" charset="0"/>
            <a:cs typeface="Calibri" pitchFamily="34" charset="0"/>
          </a:endParaRPr>
        </a:p>
      </dgm:t>
    </dgm:pt>
    <dgm:pt modelId="{1E96397A-9068-44D2-A9EE-670207BFD5E9}" type="parTrans" cxnId="{EB299FE4-C57D-414A-B3CF-C481917ED67F}">
      <dgm:prSet/>
      <dgm:spPr/>
      <dgm:t>
        <a:bodyPr/>
        <a:lstStyle/>
        <a:p>
          <a:endParaRPr lang="en-GB"/>
        </a:p>
      </dgm:t>
    </dgm:pt>
    <dgm:pt modelId="{9FEA51EE-CD7D-4868-B067-FD9A039003C1}" type="sibTrans" cxnId="{EB299FE4-C57D-414A-B3CF-C481917ED67F}">
      <dgm:prSet/>
      <dgm:spPr/>
      <dgm:t>
        <a:bodyPr/>
        <a:lstStyle/>
        <a:p>
          <a:endParaRPr lang="en-GB" b="1">
            <a:latin typeface="Calibri" pitchFamily="34" charset="0"/>
            <a:cs typeface="Calibri" pitchFamily="34" charset="0"/>
          </a:endParaRPr>
        </a:p>
      </dgm:t>
    </dgm:pt>
    <dgm:pt modelId="{96AEBE3E-2915-4F1E-8486-12EC531107D5}">
      <dgm:prSet phldrT="[Tekst]" custT="1"/>
      <dgm:spPr/>
      <dgm:t>
        <a:bodyPr/>
        <a:lstStyle/>
        <a:p>
          <a:r>
            <a:rPr lang="pl-PL" sz="2800" b="1" dirty="0" smtClean="0">
              <a:latin typeface="Calibri" pitchFamily="34" charset="0"/>
              <a:cs typeface="Calibri" pitchFamily="34" charset="0"/>
            </a:rPr>
            <a:t>Jak przetrwać?</a:t>
          </a:r>
          <a:endParaRPr lang="en-GB" sz="2800" b="1" dirty="0">
            <a:latin typeface="Calibri" pitchFamily="34" charset="0"/>
            <a:cs typeface="Calibri" pitchFamily="34" charset="0"/>
          </a:endParaRPr>
        </a:p>
      </dgm:t>
    </dgm:pt>
    <dgm:pt modelId="{B538E6AC-0EB3-49DF-AB3E-1092D07F9000}" type="parTrans" cxnId="{ADC68A0E-8117-46D0-9F2B-CE0227A857D8}">
      <dgm:prSet/>
      <dgm:spPr/>
      <dgm:t>
        <a:bodyPr/>
        <a:lstStyle/>
        <a:p>
          <a:endParaRPr lang="en-GB"/>
        </a:p>
      </dgm:t>
    </dgm:pt>
    <dgm:pt modelId="{D8E62D09-2EA3-4527-96EA-8D7245C0FB84}" type="sibTrans" cxnId="{ADC68A0E-8117-46D0-9F2B-CE0227A857D8}">
      <dgm:prSet/>
      <dgm:spPr/>
      <dgm:t>
        <a:bodyPr/>
        <a:lstStyle/>
        <a:p>
          <a:endParaRPr lang="en-GB" b="1">
            <a:latin typeface="Calibri" pitchFamily="34" charset="0"/>
            <a:cs typeface="Calibri" pitchFamily="34" charset="0"/>
          </a:endParaRPr>
        </a:p>
      </dgm:t>
    </dgm:pt>
    <dgm:pt modelId="{0F6B8454-31A2-4568-A25A-03FABC83963D}">
      <dgm:prSet phldrT="[Tekst]" custT="1"/>
      <dgm:spPr/>
      <dgm:t>
        <a:bodyPr/>
        <a:lstStyle/>
        <a:p>
          <a:r>
            <a:rPr lang="pl-PL" sz="2800" b="1" dirty="0" smtClean="0">
              <a:latin typeface="Calibri" pitchFamily="34" charset="0"/>
              <a:cs typeface="Calibri" pitchFamily="34" charset="0"/>
            </a:rPr>
            <a:t>Inne</a:t>
          </a:r>
          <a:endParaRPr lang="en-GB" sz="2800" b="1" dirty="0">
            <a:latin typeface="Calibri" pitchFamily="34" charset="0"/>
            <a:cs typeface="Calibri" pitchFamily="34" charset="0"/>
          </a:endParaRPr>
        </a:p>
      </dgm:t>
    </dgm:pt>
    <dgm:pt modelId="{2B8BF816-D619-4F67-988E-329D1A7C62FC}" type="parTrans" cxnId="{A9303828-0ED7-4963-8ED9-0D05A6029C3A}">
      <dgm:prSet/>
      <dgm:spPr/>
      <dgm:t>
        <a:bodyPr/>
        <a:lstStyle/>
        <a:p>
          <a:endParaRPr lang="en-GB"/>
        </a:p>
      </dgm:t>
    </dgm:pt>
    <dgm:pt modelId="{71EFBCC7-9AD3-462D-9691-2A5626668AAB}" type="sibTrans" cxnId="{A9303828-0ED7-4963-8ED9-0D05A6029C3A}">
      <dgm:prSet/>
      <dgm:spPr/>
      <dgm:t>
        <a:bodyPr/>
        <a:lstStyle/>
        <a:p>
          <a:endParaRPr lang="en-GB" b="1">
            <a:latin typeface="Calibri" pitchFamily="34" charset="0"/>
            <a:cs typeface="Calibri" pitchFamily="34" charset="0"/>
          </a:endParaRPr>
        </a:p>
      </dgm:t>
    </dgm:pt>
    <dgm:pt modelId="{B4A8797A-6EBB-4898-BF3F-5CDDA3A056D1}">
      <dgm:prSet phldrT="[Tekst]" custT="1"/>
      <dgm:spPr>
        <a:solidFill>
          <a:schemeClr val="accent2"/>
        </a:solidFill>
      </dgm:spPr>
      <dgm:t>
        <a:bodyPr/>
        <a:lstStyle/>
        <a:p>
          <a:r>
            <a:rPr lang="pl-PL" sz="2800" b="1" dirty="0" smtClean="0">
              <a:latin typeface="Calibri" pitchFamily="34" charset="0"/>
              <a:cs typeface="Calibri" pitchFamily="34" charset="0"/>
            </a:rPr>
            <a:t>Lot</a:t>
          </a:r>
          <a:endParaRPr lang="en-GB" sz="2800" b="1" dirty="0">
            <a:latin typeface="Calibri" pitchFamily="34" charset="0"/>
            <a:cs typeface="Calibri" pitchFamily="34" charset="0"/>
          </a:endParaRPr>
        </a:p>
      </dgm:t>
    </dgm:pt>
    <dgm:pt modelId="{2124CA71-303B-4D24-BE59-85D720E01393}" type="parTrans" cxnId="{B83D75DC-AD97-4CD9-B409-549F59998D4B}">
      <dgm:prSet/>
      <dgm:spPr/>
      <dgm:t>
        <a:bodyPr/>
        <a:lstStyle/>
        <a:p>
          <a:endParaRPr lang="en-GB"/>
        </a:p>
      </dgm:t>
    </dgm:pt>
    <dgm:pt modelId="{0A62D05C-4FE5-4E2C-87C5-FC11F9A8E1B7}" type="sibTrans" cxnId="{B83D75DC-AD97-4CD9-B409-549F59998D4B}">
      <dgm:prSet/>
      <dgm:spPr/>
      <dgm:t>
        <a:bodyPr/>
        <a:lstStyle/>
        <a:p>
          <a:endParaRPr lang="en-GB" b="1">
            <a:latin typeface="Calibri" pitchFamily="34" charset="0"/>
            <a:cs typeface="Calibri" pitchFamily="34" charset="0"/>
          </a:endParaRPr>
        </a:p>
      </dgm:t>
    </dgm:pt>
    <dgm:pt modelId="{48E4764E-9D04-4D83-A8B9-A7E809A32F64}">
      <dgm:prSet phldrT="[Tekst]" custT="1"/>
      <dgm:spPr/>
      <dgm:t>
        <a:bodyPr/>
        <a:lstStyle/>
        <a:p>
          <a:r>
            <a:rPr lang="pl-PL" sz="2800" b="1" dirty="0" smtClean="0">
              <a:latin typeface="Calibri" pitchFamily="34" charset="0"/>
              <a:cs typeface="Calibri" pitchFamily="34" charset="0"/>
            </a:rPr>
            <a:t>Warunki lokalne</a:t>
          </a:r>
          <a:endParaRPr lang="en-GB" sz="2800" b="1" dirty="0">
            <a:latin typeface="Calibri" pitchFamily="34" charset="0"/>
            <a:cs typeface="Calibri" pitchFamily="34" charset="0"/>
          </a:endParaRPr>
        </a:p>
      </dgm:t>
    </dgm:pt>
    <dgm:pt modelId="{6E429898-7608-4DA8-9B11-D84811FA5513}" type="parTrans" cxnId="{E53B9BE7-9C7A-403C-AA98-FA4C87EC55DC}">
      <dgm:prSet/>
      <dgm:spPr/>
      <dgm:t>
        <a:bodyPr/>
        <a:lstStyle/>
        <a:p>
          <a:endParaRPr lang="pl-PL"/>
        </a:p>
      </dgm:t>
    </dgm:pt>
    <dgm:pt modelId="{FB220653-BDC9-459C-83A6-8B6CA453C01F}" type="sibTrans" cxnId="{E53B9BE7-9C7A-403C-AA98-FA4C87EC55DC}">
      <dgm:prSet/>
      <dgm:spPr/>
      <dgm:t>
        <a:bodyPr/>
        <a:lstStyle/>
        <a:p>
          <a:endParaRPr lang="pl-PL" b="1">
            <a:latin typeface="Calibri" pitchFamily="34" charset="0"/>
            <a:cs typeface="Calibri" pitchFamily="34" charset="0"/>
          </a:endParaRPr>
        </a:p>
      </dgm:t>
    </dgm:pt>
    <dgm:pt modelId="{4CC81480-3FD3-4E93-BBC7-9074F91C3975}" type="pres">
      <dgm:prSet presAssocID="{8681C171-AB18-44ED-AFAE-C1AD155E6AF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37C2F08-223A-4D5C-8A78-8292FC7B7A6F}" type="pres">
      <dgm:prSet presAssocID="{034DAE9F-3301-42AF-B228-18FDEC74D0A8}" presName="centerShape" presStyleLbl="node0" presStyleIdx="0" presStyleCnt="1"/>
      <dgm:spPr/>
      <dgm:t>
        <a:bodyPr/>
        <a:lstStyle/>
        <a:p>
          <a:endParaRPr lang="en-GB"/>
        </a:p>
      </dgm:t>
    </dgm:pt>
    <dgm:pt modelId="{93CBF3CB-08E5-4A40-9E1E-221A9B99629D}" type="pres">
      <dgm:prSet presAssocID="{CDE35A8A-1E01-4A96-8919-AC46A1421F4F}" presName="node" presStyleLbl="node1" presStyleIdx="0" presStyleCnt="7" custScaleX="127780" custScaleY="1149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730CD5-B2BE-4E4B-971B-71C09CE62B71}" type="pres">
      <dgm:prSet presAssocID="{CDE35A8A-1E01-4A96-8919-AC46A1421F4F}" presName="dummy" presStyleCnt="0"/>
      <dgm:spPr/>
      <dgm:t>
        <a:bodyPr/>
        <a:lstStyle/>
        <a:p>
          <a:endParaRPr lang="pl-PL"/>
        </a:p>
      </dgm:t>
    </dgm:pt>
    <dgm:pt modelId="{5EA248A1-4CAF-4765-BB8C-326FBBDA7FFA}" type="pres">
      <dgm:prSet presAssocID="{FBE7E03E-B41C-4223-A60F-5B797013BB3A}" presName="sibTrans" presStyleLbl="sibTrans2D1" presStyleIdx="0" presStyleCnt="7"/>
      <dgm:spPr/>
      <dgm:t>
        <a:bodyPr/>
        <a:lstStyle/>
        <a:p>
          <a:endParaRPr lang="en-GB"/>
        </a:p>
      </dgm:t>
    </dgm:pt>
    <dgm:pt modelId="{A3C056FC-908F-4399-B286-00583CE1B5CD}" type="pres">
      <dgm:prSet presAssocID="{96AEBE3E-2915-4F1E-8486-12EC531107D5}" presName="node" presStyleLbl="node1" presStyleIdx="1" presStyleCnt="7" custScaleX="169074" custScaleY="122277" custRadScaleRad="109894" custRadScaleInc="349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05DCEE-3669-43E1-A0E4-CB35B6660017}" type="pres">
      <dgm:prSet presAssocID="{96AEBE3E-2915-4F1E-8486-12EC531107D5}" presName="dummy" presStyleCnt="0"/>
      <dgm:spPr/>
      <dgm:t>
        <a:bodyPr/>
        <a:lstStyle/>
        <a:p>
          <a:endParaRPr lang="pl-PL"/>
        </a:p>
      </dgm:t>
    </dgm:pt>
    <dgm:pt modelId="{92583AA0-F89D-4876-9812-45622B84483B}" type="pres">
      <dgm:prSet presAssocID="{D8E62D09-2EA3-4527-96EA-8D7245C0FB84}" presName="sibTrans" presStyleLbl="sibTrans2D1" presStyleIdx="1" presStyleCnt="7"/>
      <dgm:spPr/>
      <dgm:t>
        <a:bodyPr/>
        <a:lstStyle/>
        <a:p>
          <a:endParaRPr lang="en-GB"/>
        </a:p>
      </dgm:t>
    </dgm:pt>
    <dgm:pt modelId="{C4104FD2-BE58-4733-8962-BA8BE04134D1}" type="pres">
      <dgm:prSet presAssocID="{0F6B8454-31A2-4568-A25A-03FABC83963D}" presName="node" presStyleLbl="node1" presStyleIdx="2" presStyleCnt="7" custScaleX="135956" custScaleY="119282" custRadScaleRad="121244" custRadScaleInc="-214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595A632-08B7-4026-9DCB-63B21569B82F}" type="pres">
      <dgm:prSet presAssocID="{0F6B8454-31A2-4568-A25A-03FABC83963D}" presName="dummy" presStyleCnt="0"/>
      <dgm:spPr/>
      <dgm:t>
        <a:bodyPr/>
        <a:lstStyle/>
        <a:p>
          <a:endParaRPr lang="pl-PL"/>
        </a:p>
      </dgm:t>
    </dgm:pt>
    <dgm:pt modelId="{09451204-E710-4D7F-8002-86879D28C367}" type="pres">
      <dgm:prSet presAssocID="{71EFBCC7-9AD3-462D-9691-2A5626668AAB}" presName="sibTrans" presStyleLbl="sibTrans2D1" presStyleIdx="2" presStyleCnt="7"/>
      <dgm:spPr/>
      <dgm:t>
        <a:bodyPr/>
        <a:lstStyle/>
        <a:p>
          <a:endParaRPr lang="en-GB"/>
        </a:p>
      </dgm:t>
    </dgm:pt>
    <dgm:pt modelId="{9636698E-43F2-451A-9FB7-1B81737CD96B}" type="pres">
      <dgm:prSet presAssocID="{B4A8797A-6EBB-4898-BF3F-5CDDA3A056D1}" presName="node" presStyleLbl="node1" presStyleIdx="3" presStyleCnt="7" custScaleX="128403" custScaleY="109467" custRadScaleRad="113630" custRadScaleInc="-9360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BC513E-DBFC-4ED0-BFCB-285DEB62F5D1}" type="pres">
      <dgm:prSet presAssocID="{B4A8797A-6EBB-4898-BF3F-5CDDA3A056D1}" presName="dummy" presStyleCnt="0"/>
      <dgm:spPr/>
      <dgm:t>
        <a:bodyPr/>
        <a:lstStyle/>
        <a:p>
          <a:endParaRPr lang="pl-PL"/>
        </a:p>
      </dgm:t>
    </dgm:pt>
    <dgm:pt modelId="{3692F8C4-B74D-4055-9902-03C2769DDDE9}" type="pres">
      <dgm:prSet presAssocID="{0A62D05C-4FE5-4E2C-87C5-FC11F9A8E1B7}" presName="sibTrans" presStyleLbl="sibTrans2D1" presStyleIdx="3" presStyleCnt="7"/>
      <dgm:spPr/>
      <dgm:t>
        <a:bodyPr/>
        <a:lstStyle/>
        <a:p>
          <a:endParaRPr lang="en-GB"/>
        </a:p>
      </dgm:t>
    </dgm:pt>
    <dgm:pt modelId="{374D5DE2-B0D4-45F4-A26C-9368FB930999}" type="pres">
      <dgm:prSet presAssocID="{48E4764E-9D04-4D83-A8B9-A7E809A32F64}" presName="node" presStyleLbl="node1" presStyleIdx="4" presStyleCnt="7" custScaleX="160342" custScaleY="12536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CF73F8-64B3-4D2A-B9C3-0E10B723EC82}" type="pres">
      <dgm:prSet presAssocID="{48E4764E-9D04-4D83-A8B9-A7E809A32F64}" presName="dummy" presStyleCnt="0"/>
      <dgm:spPr/>
      <dgm:t>
        <a:bodyPr/>
        <a:lstStyle/>
        <a:p>
          <a:endParaRPr lang="pl-PL"/>
        </a:p>
      </dgm:t>
    </dgm:pt>
    <dgm:pt modelId="{5DED62BC-76F5-4A03-B1E7-ACED3B45025E}" type="pres">
      <dgm:prSet presAssocID="{FB220653-BDC9-459C-83A6-8B6CA453C01F}" presName="sibTrans" presStyleLbl="sibTrans2D1" presStyleIdx="4" presStyleCnt="7"/>
      <dgm:spPr/>
      <dgm:t>
        <a:bodyPr/>
        <a:lstStyle/>
        <a:p>
          <a:endParaRPr lang="pl-PL"/>
        </a:p>
      </dgm:t>
    </dgm:pt>
    <dgm:pt modelId="{D3F44D55-EE65-4FA4-914F-5B88DDF36D0A}" type="pres">
      <dgm:prSet presAssocID="{E92B027D-A595-4468-9F70-AA27641BF6B1}" presName="node" presStyleLbl="node1" presStyleIdx="5" presStyleCnt="7" custScaleX="123026" custScaleY="109814" custRadScaleRad="127872" custRadScaleInc="1167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0B95FA-4806-4885-9D7C-5B4A36AB6554}" type="pres">
      <dgm:prSet presAssocID="{E92B027D-A595-4468-9F70-AA27641BF6B1}" presName="dummy" presStyleCnt="0"/>
      <dgm:spPr/>
      <dgm:t>
        <a:bodyPr/>
        <a:lstStyle/>
        <a:p>
          <a:endParaRPr lang="pl-PL"/>
        </a:p>
      </dgm:t>
    </dgm:pt>
    <dgm:pt modelId="{90980873-3B18-4DB8-A572-64D9C1E3922A}" type="pres">
      <dgm:prSet presAssocID="{B0693E5B-18B8-4104-A4ED-8A692E866CA3}" presName="sibTrans" presStyleLbl="sibTrans2D1" presStyleIdx="5" presStyleCnt="7"/>
      <dgm:spPr/>
      <dgm:t>
        <a:bodyPr/>
        <a:lstStyle/>
        <a:p>
          <a:endParaRPr lang="en-GB"/>
        </a:p>
      </dgm:t>
    </dgm:pt>
    <dgm:pt modelId="{15484C9D-460E-4E69-A460-9EE51105A257}" type="pres">
      <dgm:prSet presAssocID="{F8167865-1F57-4F2E-8930-B718E1E93B51}" presName="node" presStyleLbl="node1" presStyleIdx="6" presStyleCnt="7" custScaleX="156808" custScaleY="127232" custRadScaleRad="139039" custRadScaleInc="-182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8ED494-8367-4BAD-83EB-69BDDF4C110A}" type="pres">
      <dgm:prSet presAssocID="{F8167865-1F57-4F2E-8930-B718E1E93B51}" presName="dummy" presStyleCnt="0"/>
      <dgm:spPr/>
      <dgm:t>
        <a:bodyPr/>
        <a:lstStyle/>
        <a:p>
          <a:endParaRPr lang="pl-PL"/>
        </a:p>
      </dgm:t>
    </dgm:pt>
    <dgm:pt modelId="{FEC4949C-6BE8-4657-9316-581304291C2D}" type="pres">
      <dgm:prSet presAssocID="{9FEA51EE-CD7D-4868-B067-FD9A039003C1}" presName="sibTrans" presStyleLbl="sibTrans2D1" presStyleIdx="6" presStyleCnt="7"/>
      <dgm:spPr/>
      <dgm:t>
        <a:bodyPr/>
        <a:lstStyle/>
        <a:p>
          <a:endParaRPr lang="en-GB"/>
        </a:p>
      </dgm:t>
    </dgm:pt>
  </dgm:ptLst>
  <dgm:cxnLst>
    <dgm:cxn modelId="{B83D75DC-AD97-4CD9-B409-549F59998D4B}" srcId="{034DAE9F-3301-42AF-B228-18FDEC74D0A8}" destId="{B4A8797A-6EBB-4898-BF3F-5CDDA3A056D1}" srcOrd="3" destOrd="0" parTransId="{2124CA71-303B-4D24-BE59-85D720E01393}" sibTransId="{0A62D05C-4FE5-4E2C-87C5-FC11F9A8E1B7}"/>
    <dgm:cxn modelId="{D5776450-8592-438F-ACE0-DF2B6FC03B5C}" type="presOf" srcId="{96AEBE3E-2915-4F1E-8486-12EC531107D5}" destId="{A3C056FC-908F-4399-B286-00583CE1B5CD}" srcOrd="0" destOrd="0" presId="urn:microsoft.com/office/officeart/2005/8/layout/radial6"/>
    <dgm:cxn modelId="{9135204B-3DF4-44CA-AFFD-E0F104A73D9D}" type="presOf" srcId="{D8E62D09-2EA3-4527-96EA-8D7245C0FB84}" destId="{92583AA0-F89D-4876-9812-45622B84483B}" srcOrd="0" destOrd="0" presId="urn:microsoft.com/office/officeart/2005/8/layout/radial6"/>
    <dgm:cxn modelId="{66BAEB8A-BF15-40BA-B8F7-499D0B9D1EB0}" type="presOf" srcId="{9FEA51EE-CD7D-4868-B067-FD9A039003C1}" destId="{FEC4949C-6BE8-4657-9316-581304291C2D}" srcOrd="0" destOrd="0" presId="urn:microsoft.com/office/officeart/2005/8/layout/radial6"/>
    <dgm:cxn modelId="{900382D6-621A-4479-AF83-75CB08872DD4}" type="presOf" srcId="{FB220653-BDC9-459C-83A6-8B6CA453C01F}" destId="{5DED62BC-76F5-4A03-B1E7-ACED3B45025E}" srcOrd="0" destOrd="0" presId="urn:microsoft.com/office/officeart/2005/8/layout/radial6"/>
    <dgm:cxn modelId="{EA280A24-EC86-461C-9AFD-B00BC129D0CC}" type="presOf" srcId="{B4A8797A-6EBB-4898-BF3F-5CDDA3A056D1}" destId="{9636698E-43F2-451A-9FB7-1B81737CD96B}" srcOrd="0" destOrd="0" presId="urn:microsoft.com/office/officeart/2005/8/layout/radial6"/>
    <dgm:cxn modelId="{7580F643-723B-46E2-8B9F-BB52A96186D0}" type="presOf" srcId="{034DAE9F-3301-42AF-B228-18FDEC74D0A8}" destId="{437C2F08-223A-4D5C-8A78-8292FC7B7A6F}" srcOrd="0" destOrd="0" presId="urn:microsoft.com/office/officeart/2005/8/layout/radial6"/>
    <dgm:cxn modelId="{E53B9BE7-9C7A-403C-AA98-FA4C87EC55DC}" srcId="{034DAE9F-3301-42AF-B228-18FDEC74D0A8}" destId="{48E4764E-9D04-4D83-A8B9-A7E809A32F64}" srcOrd="4" destOrd="0" parTransId="{6E429898-7608-4DA8-9B11-D84811FA5513}" sibTransId="{FB220653-BDC9-459C-83A6-8B6CA453C01F}"/>
    <dgm:cxn modelId="{93F7E3EE-5135-449E-BAED-53007C991F4E}" srcId="{8681C171-AB18-44ED-AFAE-C1AD155E6AF2}" destId="{034DAE9F-3301-42AF-B228-18FDEC74D0A8}" srcOrd="0" destOrd="0" parTransId="{6EBADA0A-5064-465D-B918-F019DCDE5425}" sibTransId="{2D7D8A79-7409-4E7A-8294-76C96F94C823}"/>
    <dgm:cxn modelId="{A9303828-0ED7-4963-8ED9-0D05A6029C3A}" srcId="{034DAE9F-3301-42AF-B228-18FDEC74D0A8}" destId="{0F6B8454-31A2-4568-A25A-03FABC83963D}" srcOrd="2" destOrd="0" parTransId="{2B8BF816-D619-4F67-988E-329D1A7C62FC}" sibTransId="{71EFBCC7-9AD3-462D-9691-2A5626668AAB}"/>
    <dgm:cxn modelId="{490BCA26-F5E6-42BF-A77E-38B3E427A9D7}" type="presOf" srcId="{8681C171-AB18-44ED-AFAE-C1AD155E6AF2}" destId="{4CC81480-3FD3-4E93-BBC7-9074F91C3975}" srcOrd="0" destOrd="0" presId="urn:microsoft.com/office/officeart/2005/8/layout/radial6"/>
    <dgm:cxn modelId="{96499265-49C8-4BEE-82DE-A07E45A9BF7C}" type="presOf" srcId="{CDE35A8A-1E01-4A96-8919-AC46A1421F4F}" destId="{93CBF3CB-08E5-4A40-9E1E-221A9B99629D}" srcOrd="0" destOrd="0" presId="urn:microsoft.com/office/officeart/2005/8/layout/radial6"/>
    <dgm:cxn modelId="{6ABCF55D-9222-4A6A-AE84-E1F5BFC4512C}" type="presOf" srcId="{B0693E5B-18B8-4104-A4ED-8A692E866CA3}" destId="{90980873-3B18-4DB8-A572-64D9C1E3922A}" srcOrd="0" destOrd="0" presId="urn:microsoft.com/office/officeart/2005/8/layout/radial6"/>
    <dgm:cxn modelId="{FA2A33CA-1B21-4C07-9390-4AC6E71D1474}" srcId="{034DAE9F-3301-42AF-B228-18FDEC74D0A8}" destId="{E92B027D-A595-4468-9F70-AA27641BF6B1}" srcOrd="5" destOrd="0" parTransId="{B600FFA6-1312-4840-9A6D-4FE232B07D80}" sibTransId="{B0693E5B-18B8-4104-A4ED-8A692E866CA3}"/>
    <dgm:cxn modelId="{ADC68A0E-8117-46D0-9F2B-CE0227A857D8}" srcId="{034DAE9F-3301-42AF-B228-18FDEC74D0A8}" destId="{96AEBE3E-2915-4F1E-8486-12EC531107D5}" srcOrd="1" destOrd="0" parTransId="{B538E6AC-0EB3-49DF-AB3E-1092D07F9000}" sibTransId="{D8E62D09-2EA3-4527-96EA-8D7245C0FB84}"/>
    <dgm:cxn modelId="{449FCFB6-18FB-48C2-8113-702E3A785E24}" type="presOf" srcId="{48E4764E-9D04-4D83-A8B9-A7E809A32F64}" destId="{374D5DE2-B0D4-45F4-A26C-9368FB930999}" srcOrd="0" destOrd="0" presId="urn:microsoft.com/office/officeart/2005/8/layout/radial6"/>
    <dgm:cxn modelId="{1924F676-091D-47DD-951D-1B5E3D27C750}" type="presOf" srcId="{71EFBCC7-9AD3-462D-9691-2A5626668AAB}" destId="{09451204-E710-4D7F-8002-86879D28C367}" srcOrd="0" destOrd="0" presId="urn:microsoft.com/office/officeart/2005/8/layout/radial6"/>
    <dgm:cxn modelId="{95813549-E927-4BA6-8A82-C1A333171A3C}" type="presOf" srcId="{FBE7E03E-B41C-4223-A60F-5B797013BB3A}" destId="{5EA248A1-4CAF-4765-BB8C-326FBBDA7FFA}" srcOrd="0" destOrd="0" presId="urn:microsoft.com/office/officeart/2005/8/layout/radial6"/>
    <dgm:cxn modelId="{67140FA1-EE47-4E89-87C9-D405D5ECD6F1}" type="presOf" srcId="{F8167865-1F57-4F2E-8930-B718E1E93B51}" destId="{15484C9D-460E-4E69-A460-9EE51105A257}" srcOrd="0" destOrd="0" presId="urn:microsoft.com/office/officeart/2005/8/layout/radial6"/>
    <dgm:cxn modelId="{EB299FE4-C57D-414A-B3CF-C481917ED67F}" srcId="{034DAE9F-3301-42AF-B228-18FDEC74D0A8}" destId="{F8167865-1F57-4F2E-8930-B718E1E93B51}" srcOrd="6" destOrd="0" parTransId="{1E96397A-9068-44D2-A9EE-670207BFD5E9}" sibTransId="{9FEA51EE-CD7D-4868-B067-FD9A039003C1}"/>
    <dgm:cxn modelId="{742570BF-DFF1-41C5-9B58-69F26C0B96AC}" type="presOf" srcId="{0F6B8454-31A2-4568-A25A-03FABC83963D}" destId="{C4104FD2-BE58-4733-8962-BA8BE04134D1}" srcOrd="0" destOrd="0" presId="urn:microsoft.com/office/officeart/2005/8/layout/radial6"/>
    <dgm:cxn modelId="{DA20E24C-6ABB-47A9-889C-704A3776888F}" srcId="{034DAE9F-3301-42AF-B228-18FDEC74D0A8}" destId="{CDE35A8A-1E01-4A96-8919-AC46A1421F4F}" srcOrd="0" destOrd="0" parTransId="{412218E9-2C69-4401-8C95-4567080A45C9}" sibTransId="{FBE7E03E-B41C-4223-A60F-5B797013BB3A}"/>
    <dgm:cxn modelId="{6EDABC51-8EC4-4B15-9C69-E9540F700775}" type="presOf" srcId="{E92B027D-A595-4468-9F70-AA27641BF6B1}" destId="{D3F44D55-EE65-4FA4-914F-5B88DDF36D0A}" srcOrd="0" destOrd="0" presId="urn:microsoft.com/office/officeart/2005/8/layout/radial6"/>
    <dgm:cxn modelId="{11E18000-8426-4313-AB47-93AD95DA67F5}" type="presOf" srcId="{0A62D05C-4FE5-4E2C-87C5-FC11F9A8E1B7}" destId="{3692F8C4-B74D-4055-9902-03C2769DDDE9}" srcOrd="0" destOrd="0" presId="urn:microsoft.com/office/officeart/2005/8/layout/radial6"/>
    <dgm:cxn modelId="{4B634A4A-1A24-4602-994D-E0530445105C}" type="presParOf" srcId="{4CC81480-3FD3-4E93-BBC7-9074F91C3975}" destId="{437C2F08-223A-4D5C-8A78-8292FC7B7A6F}" srcOrd="0" destOrd="0" presId="urn:microsoft.com/office/officeart/2005/8/layout/radial6"/>
    <dgm:cxn modelId="{7CF94AE7-9095-480A-B0BE-7A73D63D7C79}" type="presParOf" srcId="{4CC81480-3FD3-4E93-BBC7-9074F91C3975}" destId="{93CBF3CB-08E5-4A40-9E1E-221A9B99629D}" srcOrd="1" destOrd="0" presId="urn:microsoft.com/office/officeart/2005/8/layout/radial6"/>
    <dgm:cxn modelId="{887102ED-072A-41CD-9479-09CB0481B706}" type="presParOf" srcId="{4CC81480-3FD3-4E93-BBC7-9074F91C3975}" destId="{DF730CD5-B2BE-4E4B-971B-71C09CE62B71}" srcOrd="2" destOrd="0" presId="urn:microsoft.com/office/officeart/2005/8/layout/radial6"/>
    <dgm:cxn modelId="{3D82528A-044F-4851-B2A1-516B966DDF63}" type="presParOf" srcId="{4CC81480-3FD3-4E93-BBC7-9074F91C3975}" destId="{5EA248A1-4CAF-4765-BB8C-326FBBDA7FFA}" srcOrd="3" destOrd="0" presId="urn:microsoft.com/office/officeart/2005/8/layout/radial6"/>
    <dgm:cxn modelId="{EB8DC864-F739-4D96-AA5A-EAF46B07B35B}" type="presParOf" srcId="{4CC81480-3FD3-4E93-BBC7-9074F91C3975}" destId="{A3C056FC-908F-4399-B286-00583CE1B5CD}" srcOrd="4" destOrd="0" presId="urn:microsoft.com/office/officeart/2005/8/layout/radial6"/>
    <dgm:cxn modelId="{EE574EF9-65CA-40E8-8680-0D5124678744}" type="presParOf" srcId="{4CC81480-3FD3-4E93-BBC7-9074F91C3975}" destId="{E505DCEE-3669-43E1-A0E4-CB35B6660017}" srcOrd="5" destOrd="0" presId="urn:microsoft.com/office/officeart/2005/8/layout/radial6"/>
    <dgm:cxn modelId="{FABA1A5C-51D2-4502-A807-BD50E483CDDC}" type="presParOf" srcId="{4CC81480-3FD3-4E93-BBC7-9074F91C3975}" destId="{92583AA0-F89D-4876-9812-45622B84483B}" srcOrd="6" destOrd="0" presId="urn:microsoft.com/office/officeart/2005/8/layout/radial6"/>
    <dgm:cxn modelId="{7B5105D9-84AA-49BF-A727-45731826633C}" type="presParOf" srcId="{4CC81480-3FD3-4E93-BBC7-9074F91C3975}" destId="{C4104FD2-BE58-4733-8962-BA8BE04134D1}" srcOrd="7" destOrd="0" presId="urn:microsoft.com/office/officeart/2005/8/layout/radial6"/>
    <dgm:cxn modelId="{54120BFD-DF42-4F6A-BB9A-A8FA30877D29}" type="presParOf" srcId="{4CC81480-3FD3-4E93-BBC7-9074F91C3975}" destId="{4595A632-08B7-4026-9DCB-63B21569B82F}" srcOrd="8" destOrd="0" presId="urn:microsoft.com/office/officeart/2005/8/layout/radial6"/>
    <dgm:cxn modelId="{EB548386-1EF4-4BA5-9251-7E33F8F81A23}" type="presParOf" srcId="{4CC81480-3FD3-4E93-BBC7-9074F91C3975}" destId="{09451204-E710-4D7F-8002-86879D28C367}" srcOrd="9" destOrd="0" presId="urn:microsoft.com/office/officeart/2005/8/layout/radial6"/>
    <dgm:cxn modelId="{E1D6AFDF-1ADB-4A92-9C6C-0F0D09D53F65}" type="presParOf" srcId="{4CC81480-3FD3-4E93-BBC7-9074F91C3975}" destId="{9636698E-43F2-451A-9FB7-1B81737CD96B}" srcOrd="10" destOrd="0" presId="urn:microsoft.com/office/officeart/2005/8/layout/radial6"/>
    <dgm:cxn modelId="{0D1811D1-4476-4A29-8809-AAE34247AECD}" type="presParOf" srcId="{4CC81480-3FD3-4E93-BBC7-9074F91C3975}" destId="{CCBC513E-DBFC-4ED0-BFCB-285DEB62F5D1}" srcOrd="11" destOrd="0" presId="urn:microsoft.com/office/officeart/2005/8/layout/radial6"/>
    <dgm:cxn modelId="{A596F72C-F420-4282-A4F4-9BB37355B778}" type="presParOf" srcId="{4CC81480-3FD3-4E93-BBC7-9074F91C3975}" destId="{3692F8C4-B74D-4055-9902-03C2769DDDE9}" srcOrd="12" destOrd="0" presId="urn:microsoft.com/office/officeart/2005/8/layout/radial6"/>
    <dgm:cxn modelId="{7C7A2E1D-1492-436D-B98B-64C7431978DD}" type="presParOf" srcId="{4CC81480-3FD3-4E93-BBC7-9074F91C3975}" destId="{374D5DE2-B0D4-45F4-A26C-9368FB930999}" srcOrd="13" destOrd="0" presId="urn:microsoft.com/office/officeart/2005/8/layout/radial6"/>
    <dgm:cxn modelId="{7CFAF8DE-9EBC-4FB1-B85D-A412E85FE2A6}" type="presParOf" srcId="{4CC81480-3FD3-4E93-BBC7-9074F91C3975}" destId="{1CCF73F8-64B3-4D2A-B9C3-0E10B723EC82}" srcOrd="14" destOrd="0" presId="urn:microsoft.com/office/officeart/2005/8/layout/radial6"/>
    <dgm:cxn modelId="{AC377487-B3AC-48BE-A73B-6AB038E97341}" type="presParOf" srcId="{4CC81480-3FD3-4E93-BBC7-9074F91C3975}" destId="{5DED62BC-76F5-4A03-B1E7-ACED3B45025E}" srcOrd="15" destOrd="0" presId="urn:microsoft.com/office/officeart/2005/8/layout/radial6"/>
    <dgm:cxn modelId="{DB82F051-6638-41FB-B147-F04C9A7DD841}" type="presParOf" srcId="{4CC81480-3FD3-4E93-BBC7-9074F91C3975}" destId="{D3F44D55-EE65-4FA4-914F-5B88DDF36D0A}" srcOrd="16" destOrd="0" presId="urn:microsoft.com/office/officeart/2005/8/layout/radial6"/>
    <dgm:cxn modelId="{8D8DBA73-976E-4A21-85FD-BD1E0FCAEA76}" type="presParOf" srcId="{4CC81480-3FD3-4E93-BBC7-9074F91C3975}" destId="{3F0B95FA-4806-4885-9D7C-5B4A36AB6554}" srcOrd="17" destOrd="0" presId="urn:microsoft.com/office/officeart/2005/8/layout/radial6"/>
    <dgm:cxn modelId="{66AE63B0-0277-4A89-A88D-877A529DC97E}" type="presParOf" srcId="{4CC81480-3FD3-4E93-BBC7-9074F91C3975}" destId="{90980873-3B18-4DB8-A572-64D9C1E3922A}" srcOrd="18" destOrd="0" presId="urn:microsoft.com/office/officeart/2005/8/layout/radial6"/>
    <dgm:cxn modelId="{02DD0C34-5AA6-4E89-8002-6E5F3B980FC5}" type="presParOf" srcId="{4CC81480-3FD3-4E93-BBC7-9074F91C3975}" destId="{15484C9D-460E-4E69-A460-9EE51105A257}" srcOrd="19" destOrd="0" presId="urn:microsoft.com/office/officeart/2005/8/layout/radial6"/>
    <dgm:cxn modelId="{21564C34-8B65-43D6-A9AE-572876641800}" type="presParOf" srcId="{4CC81480-3FD3-4E93-BBC7-9074F91C3975}" destId="{E28ED494-8367-4BAD-83EB-69BDDF4C110A}" srcOrd="20" destOrd="0" presId="urn:microsoft.com/office/officeart/2005/8/layout/radial6"/>
    <dgm:cxn modelId="{CC0B057C-7EE2-4BB3-80CB-8C7C3E774083}" type="presParOf" srcId="{4CC81480-3FD3-4E93-BBC7-9074F91C3975}" destId="{FEC4949C-6BE8-4657-9316-581304291C2D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19028" cy="342756"/>
          </a:xfrm>
          <a:prstGeom prst="rect">
            <a:avLst/>
          </a:prstGeom>
        </p:spPr>
        <p:txBody>
          <a:bodyPr vert="horz" lIns="83128" tIns="41564" rIns="83128" bIns="41564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514078" y="0"/>
            <a:ext cx="4217582" cy="342756"/>
          </a:xfrm>
          <a:prstGeom prst="rect">
            <a:avLst/>
          </a:prstGeom>
        </p:spPr>
        <p:txBody>
          <a:bodyPr vert="horz" lIns="83128" tIns="41564" rIns="83128" bIns="41564" rtlCol="0"/>
          <a:lstStyle>
            <a:lvl1pPr algn="r">
              <a:defRPr sz="1100"/>
            </a:lvl1pPr>
          </a:lstStyle>
          <a:p>
            <a:fld id="{536ABE9B-5AFE-4728-A4BF-271FD62FA121}" type="datetimeFigureOut">
              <a:rPr lang="en-US" smtClean="0"/>
              <a:pPr/>
              <a:t>11/8/2014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13805"/>
            <a:ext cx="4219028" cy="342756"/>
          </a:xfrm>
          <a:prstGeom prst="rect">
            <a:avLst/>
          </a:prstGeom>
        </p:spPr>
        <p:txBody>
          <a:bodyPr vert="horz" lIns="83128" tIns="41564" rIns="83128" bIns="41564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514078" y="6513805"/>
            <a:ext cx="4217582" cy="342756"/>
          </a:xfrm>
          <a:prstGeom prst="rect">
            <a:avLst/>
          </a:prstGeom>
        </p:spPr>
        <p:txBody>
          <a:bodyPr vert="horz" lIns="83128" tIns="41564" rIns="83128" bIns="41564" rtlCol="0" anchor="b"/>
          <a:lstStyle>
            <a:lvl1pPr algn="r">
              <a:defRPr sz="1100"/>
            </a:lvl1pPr>
          </a:lstStyle>
          <a:p>
            <a:fld id="{9BF2D96C-8656-43E7-A4E9-46B2257A87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914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1" y="0"/>
            <a:ext cx="9734550" cy="68580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83128" tIns="41564" rIns="83128" bIns="41564" anchor="ctr"/>
          <a:lstStyle/>
          <a:p>
            <a:pPr>
              <a:buFont typeface="Times New Roman" pitchFamily="16" charset="0"/>
              <a:buNone/>
              <a:defRPr/>
            </a:pPr>
            <a:endParaRPr lang="pl-PL"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151188" y="520700"/>
            <a:ext cx="3425825" cy="2570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73046" y="3257424"/>
            <a:ext cx="7784369" cy="3084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4221304" cy="341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06981" algn="l"/>
                <a:tab pos="815406" algn="l"/>
                <a:tab pos="1223830" algn="l"/>
                <a:tab pos="1632255" algn="l"/>
                <a:tab pos="2040679" algn="l"/>
                <a:tab pos="2449104" algn="l"/>
                <a:tab pos="2857529" algn="l"/>
                <a:tab pos="3265954" algn="l"/>
                <a:tab pos="3674378" algn="l"/>
                <a:tab pos="4082803" algn="l"/>
                <a:tab pos="4491227" algn="l"/>
                <a:tab pos="4899652" algn="l"/>
                <a:tab pos="5308076" algn="l"/>
                <a:tab pos="5716501" algn="l"/>
                <a:tab pos="6124925" algn="l"/>
                <a:tab pos="6533350" algn="l"/>
                <a:tab pos="6941774" algn="l"/>
                <a:tab pos="7350199" algn="l"/>
                <a:tab pos="7758623" algn="l"/>
                <a:tab pos="816704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5509160" y="0"/>
            <a:ext cx="4221302" cy="341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06981" algn="l"/>
                <a:tab pos="815406" algn="l"/>
                <a:tab pos="1223830" algn="l"/>
                <a:tab pos="1632255" algn="l"/>
                <a:tab pos="2040679" algn="l"/>
                <a:tab pos="2449104" algn="l"/>
                <a:tab pos="2857529" algn="l"/>
                <a:tab pos="3265954" algn="l"/>
                <a:tab pos="3674378" algn="l"/>
                <a:tab pos="4082803" algn="l"/>
                <a:tab pos="4491227" algn="l"/>
                <a:tab pos="4899652" algn="l"/>
                <a:tab pos="5308076" algn="l"/>
                <a:tab pos="5716501" algn="l"/>
                <a:tab pos="6124925" algn="l"/>
                <a:tab pos="6533350" algn="l"/>
                <a:tab pos="6941774" algn="l"/>
                <a:tab pos="7350199" algn="l"/>
                <a:tab pos="7758623" algn="l"/>
                <a:tab pos="816704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1" y="6514846"/>
            <a:ext cx="4221304" cy="341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06981" algn="l"/>
                <a:tab pos="815406" algn="l"/>
                <a:tab pos="1223830" algn="l"/>
                <a:tab pos="1632255" algn="l"/>
                <a:tab pos="2040679" algn="l"/>
                <a:tab pos="2449104" algn="l"/>
                <a:tab pos="2857529" algn="l"/>
                <a:tab pos="3265954" algn="l"/>
                <a:tab pos="3674378" algn="l"/>
                <a:tab pos="4082803" algn="l"/>
                <a:tab pos="4491227" algn="l"/>
                <a:tab pos="4899652" algn="l"/>
                <a:tab pos="5308076" algn="l"/>
                <a:tab pos="5716501" algn="l"/>
                <a:tab pos="6124925" algn="l"/>
                <a:tab pos="6533350" algn="l"/>
                <a:tab pos="6941774" algn="l"/>
                <a:tab pos="7350199" algn="l"/>
                <a:tab pos="7758623" algn="l"/>
                <a:tab pos="816704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509160" y="6514846"/>
            <a:ext cx="4221302" cy="341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06981" algn="l"/>
                <a:tab pos="815406" algn="l"/>
                <a:tab pos="1223830" algn="l"/>
                <a:tab pos="1632255" algn="l"/>
                <a:tab pos="2040679" algn="l"/>
                <a:tab pos="2449104" algn="l"/>
                <a:tab pos="2857529" algn="l"/>
                <a:tab pos="3265954" algn="l"/>
                <a:tab pos="3674378" algn="l"/>
                <a:tab pos="4082803" algn="l"/>
                <a:tab pos="4491227" algn="l"/>
                <a:tab pos="4899652" algn="l"/>
                <a:tab pos="5308076" algn="l"/>
                <a:tab pos="5716501" algn="l"/>
                <a:tab pos="6124925" algn="l"/>
                <a:tab pos="6533350" algn="l"/>
                <a:tab pos="6941774" algn="l"/>
                <a:tab pos="7350199" algn="l"/>
                <a:tab pos="7758623" algn="l"/>
                <a:tab pos="816704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</a:lstStyle>
          <a:p>
            <a:pPr>
              <a:defRPr/>
            </a:pPr>
            <a:fld id="{8A1A8A4C-AFF1-4B44-A79A-DE908155D5C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309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EB56358-FF77-4E3F-8CFB-71B03CE03007}" type="slidenum">
              <a:rPr lang="pl-PL" smtClean="0">
                <a:latin typeface="Times New Roman" pitchFamily="18" charset="0"/>
                <a:ea typeface="msmincho"/>
                <a:cs typeface="msmincho"/>
              </a:rPr>
              <a:pPr>
                <a:buFont typeface="Times New Roman" pitchFamily="18" charset="0"/>
                <a:buNone/>
              </a:pPr>
              <a:t>1</a:t>
            </a:fld>
            <a:endParaRPr lang="pl-PL" dirty="0" smtClean="0">
              <a:latin typeface="Times New Roman" pitchFamily="18" charset="0"/>
              <a:ea typeface="msmincho"/>
              <a:cs typeface="msmincho"/>
            </a:endParaRPr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1424818" y="521351"/>
            <a:ext cx="6882870" cy="25711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128" tIns="41564" rIns="83128" bIns="41564" anchor="ctr"/>
          <a:lstStyle/>
          <a:p>
            <a:endParaRPr lang="pl-PL" dirty="0">
              <a:latin typeface="Arial" pitchFamily="34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body"/>
          </p:nvPr>
        </p:nvSpPr>
        <p:spPr>
          <a:xfrm>
            <a:off x="973046" y="3257424"/>
            <a:ext cx="7786414" cy="3085336"/>
          </a:xfrm>
          <a:noFill/>
          <a:ln/>
        </p:spPr>
        <p:txBody>
          <a:bodyPr wrap="none" anchor="ctr"/>
          <a:lstStyle/>
          <a:p>
            <a:r>
              <a:rPr lang="pl-PL" noProof="0" dirty="0" err="1" smtClean="0">
                <a:latin typeface="Times New Roman" pitchFamily="18" charset="0"/>
              </a:rPr>
              <a:t>Good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morning</a:t>
            </a:r>
            <a:r>
              <a:rPr lang="pl-PL" baseline="0" noProof="0" dirty="0" smtClean="0">
                <a:latin typeface="Times New Roman" pitchFamily="18" charset="0"/>
              </a:rPr>
              <a:t>.</a:t>
            </a:r>
            <a:r>
              <a:rPr lang="en-GB" dirty="0" smtClean="0">
                <a:latin typeface="Times New Roman" pitchFamily="18" charset="0"/>
              </a:rPr>
              <a:t> My</a:t>
            </a:r>
            <a:r>
              <a:rPr lang="en-GB" baseline="0" dirty="0" smtClean="0">
                <a:latin typeface="Times New Roman" pitchFamily="18" charset="0"/>
              </a:rPr>
              <a:t> name is </a:t>
            </a:r>
            <a:r>
              <a:rPr lang="en-GB" baseline="0" dirty="0" err="1" smtClean="0">
                <a:latin typeface="Times New Roman" pitchFamily="18" charset="0"/>
              </a:rPr>
              <a:t>Grzegorz</a:t>
            </a:r>
            <a:r>
              <a:rPr lang="en-GB" baseline="0" dirty="0" smtClean="0">
                <a:latin typeface="Times New Roman" pitchFamily="18" charset="0"/>
              </a:rPr>
              <a:t> and I would like to tell you about the School Workshops on Astronomy  which are a friendly introduction</a:t>
            </a:r>
            <a:endParaRPr lang="pl-PL" baseline="0" dirty="0" smtClean="0">
              <a:latin typeface="Times New Roman" pitchFamily="18" charset="0"/>
            </a:endParaRPr>
          </a:p>
          <a:p>
            <a:r>
              <a:rPr lang="en-GB" baseline="0" dirty="0" smtClean="0">
                <a:latin typeface="Times New Roman" pitchFamily="18" charset="0"/>
              </a:rPr>
              <a:t> to astronomy and natural sciences for</a:t>
            </a:r>
            <a:r>
              <a:rPr lang="pl-PL" baseline="0" dirty="0" smtClean="0">
                <a:latin typeface="Times New Roman" pitchFamily="18" charset="0"/>
              </a:rPr>
              <a:t> </a:t>
            </a:r>
            <a:r>
              <a:rPr lang="pl-PL" baseline="0" dirty="0" err="1" smtClean="0">
                <a:latin typeface="Times New Roman" pitchFamily="18" charset="0"/>
              </a:rPr>
              <a:t>secondary</a:t>
            </a:r>
            <a:r>
              <a:rPr lang="en-GB" baseline="0" dirty="0" smtClean="0">
                <a:latin typeface="Times New Roman" pitchFamily="18" charset="0"/>
              </a:rPr>
              <a:t> </a:t>
            </a:r>
            <a:r>
              <a:rPr lang="pl-PL" baseline="0" dirty="0" smtClean="0">
                <a:latin typeface="Times New Roman" pitchFamily="18" charset="0"/>
              </a:rPr>
              <a:t>and high 	</a:t>
            </a:r>
            <a:r>
              <a:rPr lang="en-GB" baseline="0" dirty="0" smtClean="0">
                <a:latin typeface="Times New Roman" pitchFamily="18" charset="0"/>
              </a:rPr>
              <a:t>school students. </a:t>
            </a:r>
            <a:endParaRPr lang="pl-PL" baseline="0" dirty="0" smtClean="0">
              <a:latin typeface="Times New Roman" pitchFamily="18" charset="0"/>
            </a:endParaRPr>
          </a:p>
          <a:p>
            <a:r>
              <a:rPr lang="en-GB" baseline="0" noProof="0" dirty="0" smtClean="0">
                <a:latin typeface="Times New Roman" pitchFamily="18" charset="0"/>
              </a:rPr>
              <a:t>This</a:t>
            </a:r>
            <a:r>
              <a:rPr lang="en-GB" baseline="0" dirty="0" smtClean="0">
                <a:latin typeface="Times New Roman" pitchFamily="18" charset="0"/>
              </a:rPr>
              <a:t> idea originated over a mug of beer when a few colleagues  from the Astronomical Institute, </a:t>
            </a:r>
            <a:endParaRPr lang="pl-PL" baseline="0" dirty="0" smtClean="0">
              <a:latin typeface="Times New Roman" pitchFamily="18" charset="0"/>
            </a:endParaRPr>
          </a:p>
          <a:p>
            <a:r>
              <a:rPr lang="en-GB" baseline="0" dirty="0" smtClean="0">
                <a:latin typeface="Times New Roman" pitchFamily="18" charset="0"/>
              </a:rPr>
              <a:t>a high school teacher tried to find the way to revive the methods of teaching science at schools,</a:t>
            </a:r>
            <a:endParaRPr lang="pl-PL" baseline="0" dirty="0" smtClean="0">
              <a:latin typeface="Times New Roman" pitchFamily="18" charset="0"/>
            </a:endParaRPr>
          </a:p>
          <a:p>
            <a:r>
              <a:rPr lang="en-GB" baseline="0" dirty="0" smtClean="0">
                <a:latin typeface="Times New Roman" pitchFamily="18" charset="0"/>
              </a:rPr>
              <a:t> by moving it to the green and clean environment, far from the industry, to a place where the sky is dark. </a:t>
            </a:r>
            <a:endParaRPr lang="pl-PL" baseline="0" dirty="0" smtClean="0">
              <a:latin typeface="Times New Roman" pitchFamily="18" charset="0"/>
            </a:endParaRPr>
          </a:p>
          <a:p>
            <a:r>
              <a:rPr lang="en-GB" baseline="0" dirty="0" smtClean="0">
                <a:latin typeface="Times New Roman" pitchFamily="18" charset="0"/>
              </a:rPr>
              <a:t> And we managed to do that in November 2007!</a:t>
            </a:r>
            <a:endParaRPr lang="en-GB" dirty="0" smtClean="0">
              <a:latin typeface="Times New Roman" pitchFamily="18" charset="0"/>
            </a:endParaRPr>
          </a:p>
          <a:p>
            <a:endParaRPr lang="en-GB" dirty="0" smtClean="0">
              <a:latin typeface="Times New Roman" pitchFamily="18" charset="0"/>
            </a:endParaRPr>
          </a:p>
          <a:p>
            <a:endParaRPr lang="en-GB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noProof="0" dirty="0" smtClean="0"/>
          </a:p>
          <a:p>
            <a:r>
              <a:rPr lang="en-GB" baseline="0" noProof="0" dirty="0" smtClean="0"/>
              <a:t>The Last night  we spend on observing stars and sitting together at the fireplace where we laugh </a:t>
            </a:r>
            <a:r>
              <a:rPr lang="pl-PL" baseline="0" noProof="0" dirty="0" smtClean="0"/>
              <a:t>, </a:t>
            </a:r>
            <a:r>
              <a:rPr lang="en-GB" baseline="0" noProof="0" dirty="0" smtClean="0"/>
              <a:t>sing and finally eat sausages (at least this of us, which survived to the end). </a:t>
            </a:r>
            <a:endParaRPr lang="pl-PL" baseline="0" noProof="0" dirty="0" smtClean="0"/>
          </a:p>
          <a:p>
            <a:endParaRPr lang="en-GB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1A8A4C-AFF1-4B44-A79A-DE908155D5C5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noProof="0" dirty="0" smtClean="0"/>
              <a:t>In</a:t>
            </a:r>
            <a:r>
              <a:rPr lang="pl-PL" baseline="0" noProof="0" dirty="0" smtClean="0"/>
              <a:t> </a:t>
            </a:r>
            <a:r>
              <a:rPr lang="pl-PL" baseline="0" noProof="0" dirty="0" err="1" smtClean="0"/>
              <a:t>the</a:t>
            </a:r>
            <a:r>
              <a:rPr lang="pl-PL" baseline="0" noProof="0" dirty="0" smtClean="0"/>
              <a:t> </a:t>
            </a:r>
            <a:r>
              <a:rPr lang="pl-PL" baseline="0" noProof="0" dirty="0" err="1" smtClean="0"/>
              <a:t>frame</a:t>
            </a:r>
            <a:r>
              <a:rPr lang="pl-PL" baseline="0" noProof="0" dirty="0" smtClean="0"/>
              <a:t> of </a:t>
            </a:r>
            <a:r>
              <a:rPr lang="pl-PL" noProof="0" dirty="0" smtClean="0"/>
              <a:t>SWA I</a:t>
            </a:r>
            <a:r>
              <a:rPr lang="pl-PL" baseline="0" noProof="0" dirty="0" smtClean="0"/>
              <a:t> </a:t>
            </a:r>
            <a:r>
              <a:rPr lang="pl-PL" baseline="0" noProof="0" dirty="0" err="1" smtClean="0"/>
              <a:t>organized</a:t>
            </a:r>
            <a:r>
              <a:rPr lang="pl-PL" baseline="0" noProof="0" dirty="0" smtClean="0"/>
              <a:t> </a:t>
            </a:r>
            <a:r>
              <a:rPr lang="pl-PL" baseline="0" noProof="0" dirty="0" err="1" smtClean="0"/>
              <a:t>watching</a:t>
            </a:r>
            <a:r>
              <a:rPr lang="pl-PL" baseline="0" noProof="0" dirty="0" smtClean="0"/>
              <a:t> </a:t>
            </a:r>
            <a:r>
              <a:rPr lang="pl-PL" baseline="0" noProof="0" dirty="0" err="1" smtClean="0"/>
              <a:t>the</a:t>
            </a:r>
            <a:r>
              <a:rPr lang="pl-PL" baseline="0" noProof="0" dirty="0" smtClean="0"/>
              <a:t> transit of </a:t>
            </a:r>
            <a:r>
              <a:rPr lang="pl-PL" baseline="0" noProof="0" dirty="0" err="1" smtClean="0"/>
              <a:t>Venus</a:t>
            </a:r>
            <a:r>
              <a:rPr lang="pl-PL" baseline="0" noProof="0" dirty="0" smtClean="0"/>
              <a:t> 2012 for </a:t>
            </a:r>
            <a:r>
              <a:rPr lang="pl-PL" baseline="0" noProof="0" dirty="0" err="1" smtClean="0"/>
              <a:t>students</a:t>
            </a:r>
            <a:r>
              <a:rPr lang="pl-PL" baseline="0" noProof="0" dirty="0" smtClean="0"/>
              <a:t> and </a:t>
            </a:r>
            <a:r>
              <a:rPr lang="pl-PL" baseline="0" noProof="0" dirty="0" err="1" smtClean="0"/>
              <a:t>citizens</a:t>
            </a:r>
            <a:r>
              <a:rPr lang="pl-PL" baseline="0" noProof="0" dirty="0" smtClean="0"/>
              <a:t> of </a:t>
            </a:r>
            <a:r>
              <a:rPr lang="pl-PL" baseline="0" noProof="0" dirty="0" err="1" smtClean="0"/>
              <a:t>Wroclaw</a:t>
            </a:r>
            <a:r>
              <a:rPr lang="pl-PL" baseline="0" noProof="0" dirty="0" smtClean="0"/>
              <a:t>.  </a:t>
            </a:r>
            <a:endParaRPr lang="en-US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1A8A4C-AFF1-4B44-A79A-DE908155D5C5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wherever we are, we are talking about the activities and ideas related to the SWA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1A8A4C-AFF1-4B44-A79A-DE908155D5C5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1A8A4C-AFF1-4B44-A79A-DE908155D5C5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AABC605-653E-4340-A6FB-7A49BB1BF8F8}" type="slidenum">
              <a:rPr lang="pl-PL" smtClean="0">
                <a:latin typeface="Times New Roman" pitchFamily="18" charset="0"/>
                <a:ea typeface="msmincho"/>
                <a:cs typeface="msmincho"/>
              </a:rPr>
              <a:pPr>
                <a:buFont typeface="Times New Roman" pitchFamily="18" charset="0"/>
                <a:buNone/>
              </a:pPr>
              <a:t>2</a:t>
            </a:fld>
            <a:endParaRPr lang="pl-PL" dirty="0" smtClean="0">
              <a:latin typeface="Times New Roman" pitchFamily="18" charset="0"/>
              <a:ea typeface="msmincho"/>
              <a:cs typeface="msmincho"/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424818" y="521351"/>
            <a:ext cx="6882870" cy="25711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128" tIns="41564" rIns="83128" bIns="41564" anchor="ctr"/>
          <a:lstStyle/>
          <a:p>
            <a:endParaRPr lang="pl-PL" dirty="0">
              <a:latin typeface="Arial" pitchFamily="34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/>
          </p:nvPr>
        </p:nvSpPr>
        <p:spPr>
          <a:xfrm>
            <a:off x="973046" y="3257424"/>
            <a:ext cx="7786414" cy="3085336"/>
          </a:xfrm>
          <a:noFill/>
          <a:ln/>
        </p:spPr>
        <p:txBody>
          <a:bodyPr wrap="none" anchor="ctr"/>
          <a:lstStyle/>
          <a:p>
            <a:r>
              <a:rPr lang="en-GB" noProof="0" dirty="0" smtClean="0">
                <a:latin typeface="Times New Roman" pitchFamily="18" charset="0"/>
              </a:rPr>
              <a:t>These are our</a:t>
            </a:r>
            <a:r>
              <a:rPr lang="en-GB" baseline="0" noProof="0" dirty="0" smtClean="0">
                <a:latin typeface="Times New Roman" pitchFamily="18" charset="0"/>
              </a:rPr>
              <a:t> main aims</a:t>
            </a:r>
            <a:r>
              <a:rPr lang="pl-PL" baseline="0" noProof="0" dirty="0" smtClean="0">
                <a:latin typeface="Times New Roman" pitchFamily="18" charset="0"/>
              </a:rPr>
              <a:t>:</a:t>
            </a:r>
            <a:endParaRPr lang="en-GB" baseline="0" noProof="0" dirty="0" smtClean="0">
              <a:latin typeface="Times New Roman" pitchFamily="18" charset="0"/>
            </a:endParaRPr>
          </a:p>
          <a:p>
            <a:r>
              <a:rPr lang="en-GB" baseline="0" noProof="0" dirty="0" smtClean="0">
                <a:latin typeface="Times New Roman" pitchFamily="18" charset="0"/>
              </a:rPr>
              <a:t>We put strong emphasis on popularisation </a:t>
            </a:r>
            <a:r>
              <a:rPr lang="pl-PL" baseline="0" noProof="0" dirty="0" smtClean="0">
                <a:latin typeface="Times New Roman" pitchFamily="18" charset="0"/>
              </a:rPr>
              <a:t>of</a:t>
            </a:r>
            <a:r>
              <a:rPr lang="en-GB" baseline="0" noProof="0" dirty="0" smtClean="0">
                <a:latin typeface="Times New Roman" pitchFamily="18" charset="0"/>
              </a:rPr>
              <a:t> astronomy…</a:t>
            </a:r>
            <a:endParaRPr lang="pl-PL" baseline="0" noProof="0" dirty="0" smtClean="0">
              <a:latin typeface="Times New Roman" pitchFamily="18" charset="0"/>
            </a:endParaRPr>
          </a:p>
          <a:p>
            <a:endParaRPr lang="en-GB" baseline="0" noProof="0" dirty="0" smtClean="0">
              <a:latin typeface="Times New Roman" pitchFamily="18" charset="0"/>
            </a:endParaRPr>
          </a:p>
          <a:p>
            <a:r>
              <a:rPr lang="en-GB" baseline="0" noProof="0" dirty="0" smtClean="0">
                <a:latin typeface="Times New Roman" pitchFamily="18" charset="0"/>
              </a:rPr>
              <a:t>We want to develop at our students the skills which are not often used in typical methods of teaching in Poland, namely, the…</a:t>
            </a:r>
          </a:p>
          <a:p>
            <a:endParaRPr lang="en-GB" baseline="0" noProof="0" dirty="0" smtClean="0">
              <a:latin typeface="Times New Roman" pitchFamily="18" charset="0"/>
            </a:endParaRPr>
          </a:p>
          <a:p>
            <a:r>
              <a:rPr lang="en-GB" baseline="0" noProof="0" dirty="0" smtClean="0">
                <a:latin typeface="Times New Roman" pitchFamily="18" charset="0"/>
              </a:rPr>
              <a:t>Finally we pay a lot of attention  to the beauty of the area where the workshops are held and to …</a:t>
            </a:r>
          </a:p>
          <a:p>
            <a:endParaRPr lang="en-GB" noProof="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6119E3B-A514-4D81-A83E-444C4F0D9F4C}" type="slidenum">
              <a:rPr lang="pl-PL" smtClean="0">
                <a:latin typeface="Times New Roman" pitchFamily="18" charset="0"/>
                <a:ea typeface="msmincho"/>
                <a:cs typeface="msmincho"/>
              </a:rPr>
              <a:pPr>
                <a:buFont typeface="Times New Roman" pitchFamily="18" charset="0"/>
                <a:buNone/>
              </a:pPr>
              <a:t>3</a:t>
            </a:fld>
            <a:endParaRPr lang="pl-PL" dirty="0" smtClean="0">
              <a:latin typeface="Times New Roman" pitchFamily="18" charset="0"/>
              <a:ea typeface="msmincho"/>
              <a:cs typeface="msmincho"/>
            </a:endParaRPr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1424818" y="521351"/>
            <a:ext cx="6882870" cy="25711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128" tIns="41564" rIns="83128" bIns="41564" anchor="ctr"/>
          <a:lstStyle/>
          <a:p>
            <a:endParaRPr lang="pl-PL" dirty="0">
              <a:latin typeface="Arial" pitchFamily="34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body"/>
          </p:nvPr>
        </p:nvSpPr>
        <p:spPr>
          <a:xfrm>
            <a:off x="973046" y="3257424"/>
            <a:ext cx="7786414" cy="3085336"/>
          </a:xfrm>
          <a:noFill/>
          <a:ln/>
        </p:spPr>
        <p:txBody>
          <a:bodyPr wrap="none" anchor="ctr"/>
          <a:lstStyle/>
          <a:p>
            <a:r>
              <a:rPr lang="pl-PL" baseline="0" noProof="0" dirty="0" err="1" smtClean="0">
                <a:latin typeface="Times New Roman" pitchFamily="18" charset="0"/>
              </a:rPr>
              <a:t>This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is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picture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from</a:t>
            </a:r>
            <a:r>
              <a:rPr lang="pl-PL" baseline="0" noProof="0" dirty="0" smtClean="0">
                <a:latin typeface="Times New Roman" pitchFamily="18" charset="0"/>
              </a:rPr>
              <a:t> first </a:t>
            </a:r>
            <a:r>
              <a:rPr lang="pl-PL" baseline="0" noProof="0" dirty="0" err="1" smtClean="0">
                <a:latin typeface="Times New Roman" pitchFamily="18" charset="0"/>
              </a:rPr>
              <a:t>edition</a:t>
            </a:r>
            <a:r>
              <a:rPr lang="pl-PL" baseline="0" noProof="0" dirty="0" smtClean="0">
                <a:latin typeface="Times New Roman" pitchFamily="18" charset="0"/>
              </a:rPr>
              <a:t> of </a:t>
            </a:r>
            <a:r>
              <a:rPr lang="pl-PL" baseline="0" noProof="0" dirty="0" err="1" smtClean="0">
                <a:latin typeface="Times New Roman" pitchFamily="18" charset="0"/>
              </a:rPr>
              <a:t>workshops</a:t>
            </a:r>
            <a:r>
              <a:rPr lang="pl-PL" baseline="0" noProof="0" dirty="0" smtClean="0">
                <a:latin typeface="Times New Roman" pitchFamily="18" charset="0"/>
              </a:rPr>
              <a:t>, </a:t>
            </a:r>
          </a:p>
          <a:p>
            <a:endParaRPr lang="pl-PL" baseline="0" noProof="0" dirty="0" smtClean="0">
              <a:latin typeface="Times New Roman" pitchFamily="18" charset="0"/>
            </a:endParaRPr>
          </a:p>
          <a:p>
            <a:r>
              <a:rPr lang="pl-PL" baseline="0" noProof="0" dirty="0" err="1" smtClean="0">
                <a:latin typeface="Times New Roman" pitchFamily="18" charset="0"/>
              </a:rPr>
              <a:t>You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can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see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them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hightlighted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</a:p>
          <a:p>
            <a:endParaRPr lang="en-GB" baseline="0" noProof="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08425">
              <a:defRPr/>
            </a:pPr>
            <a:r>
              <a:rPr lang="pl-PL" baseline="0" noProof="0" dirty="0" smtClean="0">
                <a:latin typeface="Times New Roman" pitchFamily="18" charset="0"/>
              </a:rPr>
              <a:t>SWA </a:t>
            </a:r>
            <a:r>
              <a:rPr lang="pl-PL" baseline="0" noProof="0" dirty="0" err="1" smtClean="0">
                <a:latin typeface="Times New Roman" pitchFamily="18" charset="0"/>
              </a:rPr>
              <a:t>are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full</a:t>
            </a:r>
            <a:r>
              <a:rPr lang="pl-PL" baseline="0" noProof="0" dirty="0" smtClean="0">
                <a:latin typeface="Times New Roman" pitchFamily="18" charset="0"/>
              </a:rPr>
              <a:t> of </a:t>
            </a:r>
            <a:r>
              <a:rPr lang="pl-PL" baseline="0" noProof="0" dirty="0" err="1" smtClean="0">
                <a:latin typeface="Times New Roman" pitchFamily="18" charset="0"/>
              </a:rPr>
              <a:t>different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activities</a:t>
            </a:r>
            <a:r>
              <a:rPr lang="pl-PL" baseline="0" noProof="0" dirty="0" smtClean="0">
                <a:latin typeface="Times New Roman" pitchFamily="18" charset="0"/>
              </a:rPr>
              <a:t>.</a:t>
            </a:r>
          </a:p>
          <a:p>
            <a:pPr defTabSz="408425">
              <a:defRPr/>
            </a:pPr>
            <a:endParaRPr lang="pl-PL" baseline="0" noProof="0" dirty="0" smtClean="0">
              <a:latin typeface="Times New Roman" pitchFamily="18" charset="0"/>
            </a:endParaRPr>
          </a:p>
          <a:p>
            <a:pPr defTabSz="408425">
              <a:defRPr/>
            </a:pPr>
            <a:r>
              <a:rPr lang="pl-PL" baseline="0" noProof="0" dirty="0" smtClean="0">
                <a:latin typeface="Times New Roman" pitchFamily="18" charset="0"/>
              </a:rPr>
              <a:t>First</a:t>
            </a:r>
            <a:r>
              <a:rPr lang="en-GB" baseline="0" noProof="0" dirty="0" smtClean="0">
                <a:latin typeface="Times New Roman" pitchFamily="18" charset="0"/>
              </a:rPr>
              <a:t>, we need to reach the venue </a:t>
            </a:r>
            <a:r>
              <a:rPr lang="pl-PL" baseline="0" noProof="0" dirty="0" err="1" smtClean="0">
                <a:latin typeface="Times New Roman" pitchFamily="18" charset="0"/>
              </a:rPr>
              <a:t>which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is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pl-PL" baseline="0" noProof="0" dirty="0" smtClean="0">
                <a:latin typeface="Times New Roman" pitchFamily="18" charset="0"/>
              </a:rPr>
              <a:t> Orle </a:t>
            </a:r>
            <a:r>
              <a:rPr lang="pl-PL" baseline="0" noProof="0" dirty="0" err="1" smtClean="0">
                <a:latin typeface="Times New Roman" pitchFamily="18" charset="0"/>
              </a:rPr>
              <a:t>Tourist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Station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in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pl-PL" baseline="0" noProof="0" dirty="0" smtClean="0">
                <a:latin typeface="Times New Roman" pitchFamily="18" charset="0"/>
              </a:rPr>
              <a:t> Izera Mountains</a:t>
            </a:r>
          </a:p>
          <a:p>
            <a:pPr defTabSz="408425">
              <a:defRPr/>
            </a:pPr>
            <a:r>
              <a:rPr lang="en-GB" baseline="0" noProof="0" dirty="0" smtClean="0">
                <a:latin typeface="Times New Roman" pitchFamily="18" charset="0"/>
              </a:rPr>
              <a:t>Usually we walk for around 15 kilometers from the place at which we get off the bus to the </a:t>
            </a:r>
            <a:r>
              <a:rPr lang="en-GB" baseline="0" noProof="0" dirty="0" err="1" smtClean="0">
                <a:latin typeface="Times New Roman" pitchFamily="18" charset="0"/>
              </a:rPr>
              <a:t>Orle</a:t>
            </a:r>
            <a:r>
              <a:rPr lang="en-GB" baseline="0" noProof="0" dirty="0" smtClean="0">
                <a:latin typeface="Times New Roman" pitchFamily="18" charset="0"/>
              </a:rPr>
              <a:t> Tourist Station where the scientists</a:t>
            </a:r>
            <a:r>
              <a:rPr lang="pl-PL" baseline="0" noProof="0" dirty="0" smtClean="0">
                <a:latin typeface="Times New Roman" pitchFamily="18" charset="0"/>
              </a:rPr>
              <a:t>, </a:t>
            </a:r>
            <a:r>
              <a:rPr lang="pl-PL" baseline="0" noProof="0" dirty="0" err="1" smtClean="0">
                <a:latin typeface="Times New Roman" pitchFamily="18" charset="0"/>
              </a:rPr>
              <a:t>teachers</a:t>
            </a:r>
            <a:r>
              <a:rPr lang="en-GB" baseline="0" noProof="0" dirty="0" smtClean="0">
                <a:latin typeface="Times New Roman" pitchFamily="18" charset="0"/>
              </a:rPr>
              <a:t> and the telescopes await us. </a:t>
            </a:r>
          </a:p>
          <a:p>
            <a:pPr defTabSz="408425">
              <a:defRPr/>
            </a:pPr>
            <a:r>
              <a:rPr lang="en-GB" baseline="0" noProof="0" dirty="0" smtClean="0">
                <a:latin typeface="Times New Roman" pitchFamily="18" charset="0"/>
              </a:rPr>
              <a:t>As you can see not everybody can reach the target</a:t>
            </a:r>
          </a:p>
          <a:p>
            <a:pPr defTabSz="408425">
              <a:defRPr/>
            </a:pPr>
            <a:r>
              <a:rPr lang="en-GB" baseline="0" noProof="0" dirty="0" smtClean="0">
                <a:latin typeface="Times New Roman" pitchFamily="18" charset="0"/>
              </a:rPr>
              <a:t>When we arrive at the place we have an hour or two of free time and </a:t>
            </a:r>
            <a:r>
              <a:rPr lang="pl-PL" baseline="0" noProof="0" dirty="0" err="1" smtClean="0">
                <a:latin typeface="Times New Roman" pitchFamily="18" charset="0"/>
              </a:rPr>
              <a:t>then</a:t>
            </a:r>
            <a:r>
              <a:rPr lang="pl-PL" baseline="0" noProof="0" dirty="0" smtClean="0">
                <a:latin typeface="Times New Roman" pitchFamily="18" charset="0"/>
              </a:rPr>
              <a:t>, </a:t>
            </a:r>
            <a:r>
              <a:rPr lang="en-GB" baseline="0" noProof="0" dirty="0" smtClean="0">
                <a:latin typeface="Times New Roman" pitchFamily="18" charset="0"/>
              </a:rPr>
              <a:t>the lectures begin.</a:t>
            </a:r>
          </a:p>
          <a:p>
            <a:pPr defTabSz="408425">
              <a:defRPr/>
            </a:pPr>
            <a:endParaRPr lang="pl-PL" dirty="0" smtClean="0">
              <a:latin typeface="Times New Roman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1A8A4C-AFF1-4B44-A79A-DE908155D5C5}" type="slidenum">
              <a:rPr lang="pl-PL" smtClean="0"/>
              <a:pPr>
                <a:defRPr/>
              </a:pPr>
              <a:t>4</a:t>
            </a:fld>
            <a:endParaRPr lang="pl-P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1A8A4C-AFF1-4B44-A79A-DE908155D5C5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baseline="0" noProof="0" dirty="0" err="1" smtClean="0"/>
              <a:t>The</a:t>
            </a:r>
            <a:r>
              <a:rPr lang="pl-PL" baseline="0" noProof="0" dirty="0" smtClean="0"/>
              <a:t> idea of </a:t>
            </a:r>
            <a:r>
              <a:rPr lang="pl-PL" baseline="0" noProof="0" dirty="0" err="1" smtClean="0"/>
              <a:t>each</a:t>
            </a:r>
            <a:r>
              <a:rPr lang="pl-PL" baseline="0" noProof="0" dirty="0" smtClean="0"/>
              <a:t> </a:t>
            </a:r>
            <a:r>
              <a:rPr lang="pl-PL" baseline="0" noProof="0" dirty="0" err="1" smtClean="0"/>
              <a:t>workshop</a:t>
            </a:r>
            <a:r>
              <a:rPr lang="pl-PL" baseline="0" noProof="0" dirty="0" smtClean="0"/>
              <a:t> </a:t>
            </a:r>
            <a:r>
              <a:rPr lang="pl-PL" baseline="0" noProof="0" dirty="0" err="1" smtClean="0"/>
              <a:t>is</a:t>
            </a:r>
            <a:r>
              <a:rPr lang="pl-PL" baseline="0" noProof="0" dirty="0" smtClean="0"/>
              <a:t> </a:t>
            </a:r>
            <a:r>
              <a:rPr lang="pl-PL" baseline="0" noProof="0" dirty="0" err="1" smtClean="0"/>
              <a:t>the</a:t>
            </a:r>
            <a:r>
              <a:rPr lang="pl-PL" baseline="0" noProof="0" dirty="0" smtClean="0"/>
              <a:t> </a:t>
            </a:r>
            <a:r>
              <a:rPr lang="pl-PL" baseline="0" noProof="0" dirty="0" err="1" smtClean="0"/>
              <a:t>following</a:t>
            </a:r>
            <a:r>
              <a:rPr lang="pl-PL" baseline="0" noProof="0" dirty="0" smtClean="0"/>
              <a:t>: </a:t>
            </a:r>
          </a:p>
          <a:p>
            <a:r>
              <a:rPr lang="en-GB" baseline="0" noProof="0" dirty="0" smtClean="0"/>
              <a:t>First of all we form 7 teams 4 person each, which are given different subjects to work on.</a:t>
            </a:r>
          </a:p>
          <a:p>
            <a:r>
              <a:rPr lang="en-GB" baseline="0" noProof="0" dirty="0" err="1" smtClean="0"/>
              <a:t>Wymieniamy</a:t>
            </a:r>
            <a:r>
              <a:rPr lang="pl-PL" baseline="0" noProof="0" dirty="0" smtClean="0"/>
              <a:t>:</a:t>
            </a:r>
            <a:r>
              <a:rPr lang="en-GB" baseline="0" noProof="0" dirty="0" err="1" smtClean="0"/>
              <a:t>Life,water,resources</a:t>
            </a:r>
            <a:r>
              <a:rPr lang="en-GB" baseline="0" noProof="0" dirty="0" smtClean="0"/>
              <a:t>, settlement</a:t>
            </a:r>
            <a:r>
              <a:rPr lang="pl-PL" baseline="0" noProof="0" dirty="0" smtClean="0"/>
              <a:t>, p</a:t>
            </a:r>
            <a:r>
              <a:rPr lang="en-GB" baseline="0" noProof="0" dirty="0" err="1" smtClean="0"/>
              <a:t>sychology</a:t>
            </a:r>
            <a:r>
              <a:rPr lang="en-GB" baseline="0" noProof="0" dirty="0" smtClean="0"/>
              <a:t>,</a:t>
            </a:r>
            <a:r>
              <a:rPr lang="pl-PL" baseline="0" noProof="0" dirty="0" smtClean="0"/>
              <a:t> </a:t>
            </a:r>
            <a:r>
              <a:rPr lang="en-GB" baseline="0" noProof="0" dirty="0" smtClean="0"/>
              <a:t>cosmic weather,</a:t>
            </a:r>
            <a:r>
              <a:rPr lang="pl-PL" baseline="0" noProof="0" dirty="0" smtClean="0"/>
              <a:t> </a:t>
            </a:r>
            <a:r>
              <a:rPr lang="en-GB" baseline="0" noProof="0" dirty="0" smtClean="0"/>
              <a:t>engines, </a:t>
            </a:r>
            <a:r>
              <a:rPr lang="en-GB" baseline="0" noProof="0" dirty="0" err="1" smtClean="0"/>
              <a:t>comunication</a:t>
            </a:r>
            <a:r>
              <a:rPr lang="en-GB" baseline="0" noProof="0" dirty="0" smtClean="0"/>
              <a:t>.</a:t>
            </a:r>
          </a:p>
          <a:p>
            <a:r>
              <a:rPr lang="en-GB" baseline="0" noProof="0" dirty="0" smtClean="0"/>
              <a:t>Each team has a supervising scientist from Astronomical Institute or a teacher who helps </a:t>
            </a:r>
            <a:r>
              <a:rPr lang="pl-PL" baseline="0" noProof="0" dirty="0" smtClean="0"/>
              <a:t>student</a:t>
            </a:r>
            <a:r>
              <a:rPr lang="en-GB" baseline="0" noProof="0" dirty="0" smtClean="0"/>
              <a:t> prepare </a:t>
            </a:r>
            <a:r>
              <a:rPr lang="pl-PL" baseline="0" noProof="0" dirty="0" err="1" smtClean="0"/>
              <a:t>their</a:t>
            </a:r>
            <a:r>
              <a:rPr lang="en-GB" baseline="0" noProof="0" dirty="0" smtClean="0"/>
              <a:t> talks, experiments, etc.  </a:t>
            </a:r>
          </a:p>
          <a:p>
            <a:r>
              <a:rPr lang="en-GB" baseline="0" noProof="0" dirty="0" smtClean="0"/>
              <a:t>Later on the workshop </a:t>
            </a:r>
            <a:r>
              <a:rPr lang="pl-PL" baseline="0" noProof="0" dirty="0" err="1" smtClean="0"/>
              <a:t>students</a:t>
            </a:r>
            <a:r>
              <a:rPr lang="en-GB" baseline="0" noProof="0" dirty="0" smtClean="0"/>
              <a:t> present the results of </a:t>
            </a:r>
            <a:r>
              <a:rPr lang="pl-PL" baseline="0" noProof="0" dirty="0" err="1" smtClean="0"/>
              <a:t>their</a:t>
            </a:r>
            <a:r>
              <a:rPr lang="en-GB" baseline="0" noProof="0" dirty="0" smtClean="0"/>
              <a:t> 3-months-long work.</a:t>
            </a:r>
            <a:endParaRPr lang="pl-PL" baseline="0" noProof="0" dirty="0" smtClean="0"/>
          </a:p>
          <a:p>
            <a:r>
              <a:rPr lang="pl-PL" baseline="0" noProof="0" dirty="0" err="1" smtClean="0"/>
              <a:t>e.g</a:t>
            </a:r>
            <a:r>
              <a:rPr lang="pl-PL" baseline="0" noProof="0" dirty="0" smtClean="0"/>
              <a:t>. </a:t>
            </a:r>
            <a:r>
              <a:rPr lang="en-GB" baseline="0" noProof="0" dirty="0" smtClean="0"/>
              <a:t>One of the teams was trying to take a cow to  Mars, another was discussing how to make barbecue on </a:t>
            </a:r>
            <a:r>
              <a:rPr lang="pl-PL" baseline="0" noProof="0" dirty="0" smtClean="0"/>
              <a:t>M</a:t>
            </a:r>
            <a:r>
              <a:rPr lang="en-GB" baseline="0" noProof="0" dirty="0" err="1" smtClean="0"/>
              <a:t>ars</a:t>
            </a:r>
            <a:r>
              <a:rPr lang="en-GB" baseline="0" noProof="0" dirty="0" smtClean="0"/>
              <a:t>.</a:t>
            </a:r>
            <a:endParaRPr lang="en-GB" noProof="0" dirty="0" smtClean="0"/>
          </a:p>
          <a:p>
            <a:endParaRPr lang="en-GB" baseline="0" noProof="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1A8A4C-AFF1-4B44-A79A-DE908155D5C5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267FD2A-2A76-46DB-9D94-E1C54D8D7BAC}" type="slidenum">
              <a:rPr lang="pl-PL" smtClean="0">
                <a:latin typeface="Times New Roman" pitchFamily="18" charset="0"/>
                <a:ea typeface="msmincho"/>
                <a:cs typeface="msmincho"/>
              </a:rPr>
              <a:pPr>
                <a:buFont typeface="Times New Roman" pitchFamily="18" charset="0"/>
                <a:buNone/>
              </a:pPr>
              <a:t>7</a:t>
            </a:fld>
            <a:endParaRPr lang="pl-PL" smtClean="0">
              <a:latin typeface="Times New Roman" pitchFamily="18" charset="0"/>
              <a:ea typeface="msmincho"/>
              <a:cs typeface="msmincho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424818" y="521351"/>
            <a:ext cx="6882870" cy="25711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128" tIns="41564" rIns="83128" bIns="41564" anchor="ctr"/>
          <a:lstStyle/>
          <a:p>
            <a:endParaRPr lang="pl-PL">
              <a:latin typeface="Arial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73046" y="3257424"/>
            <a:ext cx="7786414" cy="3085336"/>
          </a:xfrm>
          <a:noFill/>
          <a:ln/>
        </p:spPr>
        <p:txBody>
          <a:bodyPr wrap="none" anchor="ctr"/>
          <a:lstStyle/>
          <a:p>
            <a:r>
              <a:rPr lang="pl-PL" baseline="0" noProof="0" dirty="0" smtClean="0">
                <a:latin typeface="Times New Roman" pitchFamily="18" charset="0"/>
              </a:rPr>
              <a:t>3</a:t>
            </a:r>
          </a:p>
          <a:p>
            <a:r>
              <a:rPr lang="en-GB" baseline="0" noProof="0" dirty="0" smtClean="0">
                <a:latin typeface="Times New Roman" pitchFamily="18" charset="0"/>
              </a:rPr>
              <a:t>-</a:t>
            </a:r>
            <a:r>
              <a:rPr lang="pl-PL" baseline="0" noProof="0" dirty="0" err="1" smtClean="0">
                <a:latin typeface="Times New Roman" pitchFamily="18" charset="0"/>
              </a:rPr>
              <a:t>Students</a:t>
            </a:r>
            <a:r>
              <a:rPr lang="en-GB" baseline="0" noProof="0" dirty="0" smtClean="0">
                <a:latin typeface="Times New Roman" pitchFamily="18" charset="0"/>
              </a:rPr>
              <a:t> count stars- </a:t>
            </a:r>
            <a:r>
              <a:rPr lang="pl-PL" baseline="0" noProof="0" dirty="0" smtClean="0">
                <a:latin typeface="Times New Roman" pitchFamily="18" charset="0"/>
              </a:rPr>
              <a:t>t</a:t>
            </a:r>
            <a:r>
              <a:rPr lang="en-GB" baseline="0" noProof="0" dirty="0" smtClean="0">
                <a:latin typeface="Times New Roman" pitchFamily="18" charset="0"/>
              </a:rPr>
              <a:t>hanks to our </a:t>
            </a:r>
            <a:r>
              <a:rPr lang="en-GB" baseline="0" noProof="0" dirty="0" err="1" smtClean="0">
                <a:latin typeface="Times New Roman" pitchFamily="18" charset="0"/>
              </a:rPr>
              <a:t>measurments</a:t>
            </a:r>
            <a:r>
              <a:rPr lang="en-GB" baseline="0" noProof="0" dirty="0" smtClean="0">
                <a:latin typeface="Times New Roman" pitchFamily="18" charset="0"/>
              </a:rPr>
              <a:t>, which we carry out on each SWA,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en-GB" baseline="0" noProof="0" dirty="0" smtClean="0">
                <a:latin typeface="Times New Roman" pitchFamily="18" charset="0"/>
              </a:rPr>
              <a:t> </a:t>
            </a:r>
            <a:r>
              <a:rPr lang="en-GB" baseline="0" noProof="0" dirty="0" err="1" smtClean="0">
                <a:latin typeface="Times New Roman" pitchFamily="18" charset="0"/>
              </a:rPr>
              <a:t>Izera</a:t>
            </a:r>
            <a:r>
              <a:rPr lang="en-GB" baseline="0" noProof="0" dirty="0" smtClean="0">
                <a:latin typeface="Times New Roman" pitchFamily="18" charset="0"/>
              </a:rPr>
              <a:t> Dark-Sky Park was established,</a:t>
            </a:r>
            <a:endParaRPr lang="pl-PL" baseline="0" noProof="0" dirty="0" smtClean="0">
              <a:latin typeface="Times New Roman" pitchFamily="18" charset="0"/>
            </a:endParaRPr>
          </a:p>
          <a:p>
            <a:r>
              <a:rPr lang="en-GB" baseline="0" noProof="0" dirty="0" smtClean="0">
                <a:latin typeface="Times New Roman" pitchFamily="18" charset="0"/>
              </a:rPr>
              <a:t> as one of few in Europe. </a:t>
            </a:r>
            <a:endParaRPr lang="pl-PL" baseline="0" noProof="0" dirty="0" smtClean="0">
              <a:latin typeface="Times New Roman" pitchFamily="18" charset="0"/>
            </a:endParaRPr>
          </a:p>
          <a:p>
            <a:r>
              <a:rPr lang="pl-PL" baseline="0" noProof="0" dirty="0" smtClean="0">
                <a:latin typeface="Times New Roman" pitchFamily="18" charset="0"/>
              </a:rPr>
              <a:t>In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middle</a:t>
            </a:r>
            <a:r>
              <a:rPr lang="pl-PL" baseline="0" noProof="0" dirty="0" smtClean="0">
                <a:latin typeface="Times New Roman" pitchFamily="18" charset="0"/>
              </a:rPr>
              <a:t> of city we </a:t>
            </a:r>
            <a:r>
              <a:rPr lang="pl-PL" baseline="0" noProof="0" dirty="0" err="1" smtClean="0">
                <a:latin typeface="Times New Roman" pitchFamily="18" charset="0"/>
              </a:rPr>
              <a:t>can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see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about</a:t>
            </a:r>
            <a:r>
              <a:rPr lang="pl-PL" baseline="0" noProof="0" dirty="0" smtClean="0">
                <a:latin typeface="Times New Roman" pitchFamily="18" charset="0"/>
              </a:rPr>
              <a:t> 300 to 400 </a:t>
            </a:r>
            <a:r>
              <a:rPr lang="pl-PL" baseline="0" noProof="0" dirty="0" err="1" smtClean="0">
                <a:latin typeface="Times New Roman" pitchFamily="18" charset="0"/>
              </a:rPr>
              <a:t>stars</a:t>
            </a:r>
            <a:r>
              <a:rPr lang="pl-PL" baseline="0" noProof="0" dirty="0" smtClean="0">
                <a:latin typeface="Times New Roman" pitchFamily="18" charset="0"/>
              </a:rPr>
              <a:t>, </a:t>
            </a:r>
            <a:r>
              <a:rPr lang="pl-PL" baseline="0" noProof="0" dirty="0" err="1" smtClean="0">
                <a:latin typeface="Times New Roman" pitchFamily="18" charset="0"/>
              </a:rPr>
              <a:t>at</a:t>
            </a:r>
            <a:r>
              <a:rPr lang="pl-PL" baseline="0" noProof="0" dirty="0" smtClean="0">
                <a:latin typeface="Times New Roman" pitchFamily="18" charset="0"/>
              </a:rPr>
              <a:t> Orle </a:t>
            </a:r>
            <a:r>
              <a:rPr lang="pl-PL" baseline="0" noProof="0" dirty="0" err="1" smtClean="0">
                <a:latin typeface="Times New Roman" pitchFamily="18" charset="0"/>
              </a:rPr>
              <a:t>Turist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Station</a:t>
            </a:r>
            <a:r>
              <a:rPr lang="pl-PL" baseline="0" noProof="0" dirty="0" smtClean="0">
                <a:latin typeface="Times New Roman" pitchFamily="18" charset="0"/>
              </a:rPr>
              <a:t> we </a:t>
            </a:r>
            <a:r>
              <a:rPr lang="pl-PL" baseline="0" noProof="0" dirty="0" err="1" smtClean="0">
                <a:latin typeface="Times New Roman" pitchFamily="18" charset="0"/>
              </a:rPr>
              <a:t>can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see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about</a:t>
            </a:r>
            <a:r>
              <a:rPr lang="pl-PL" baseline="0" noProof="0" dirty="0" smtClean="0">
                <a:latin typeface="Times New Roman" pitchFamily="18" charset="0"/>
              </a:rPr>
              <a:t> 2000 </a:t>
            </a:r>
            <a:r>
              <a:rPr lang="pl-PL" baseline="0" noProof="0" dirty="0" err="1" smtClean="0">
                <a:latin typeface="Times New Roman" pitchFamily="18" charset="0"/>
              </a:rPr>
              <a:t>stars</a:t>
            </a:r>
            <a:r>
              <a:rPr lang="pl-PL" baseline="0" noProof="0" dirty="0" smtClean="0">
                <a:latin typeface="Times New Roman" pitchFamily="18" charset="0"/>
              </a:rPr>
              <a:t>.</a:t>
            </a:r>
          </a:p>
          <a:p>
            <a:r>
              <a:rPr lang="pl-PL" baseline="0" noProof="0" dirty="0" err="1" smtClean="0">
                <a:latin typeface="Times New Roman" pitchFamily="18" charset="0"/>
              </a:rPr>
              <a:t>Students</a:t>
            </a:r>
            <a:r>
              <a:rPr lang="pl-PL" baseline="0" noProof="0" dirty="0" smtClean="0">
                <a:latin typeface="Times New Roman" pitchFamily="18" charset="0"/>
              </a:rPr>
              <a:t>:</a:t>
            </a:r>
            <a:endParaRPr lang="en-GB" baseline="0" noProof="0" dirty="0" smtClean="0"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en-GB" baseline="0" noProof="0" dirty="0" smtClean="0">
                <a:latin typeface="Times New Roman" pitchFamily="18" charset="0"/>
              </a:rPr>
              <a:t> set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en-GB" baseline="0" noProof="0" dirty="0" smtClean="0">
                <a:latin typeface="Times New Roman" pitchFamily="18" charset="0"/>
              </a:rPr>
              <a:t>local noon and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en-GB" baseline="0" noProof="0" dirty="0" smtClean="0">
                <a:latin typeface="Times New Roman" pitchFamily="18" charset="0"/>
              </a:rPr>
              <a:t>latitude of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en-GB" baseline="0" noProof="0" dirty="0" smtClean="0">
                <a:latin typeface="Times New Roman" pitchFamily="18" charset="0"/>
              </a:rPr>
              <a:t>O</a:t>
            </a:r>
            <a:r>
              <a:rPr lang="pl-PL" baseline="0" noProof="0" dirty="0" err="1" smtClean="0">
                <a:latin typeface="Times New Roman" pitchFamily="18" charset="0"/>
              </a:rPr>
              <a:t>rle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en-GB" baseline="0" noProof="0" dirty="0" smtClean="0">
                <a:latin typeface="Times New Roman" pitchFamily="18" charset="0"/>
              </a:rPr>
              <a:t>T</a:t>
            </a:r>
            <a:r>
              <a:rPr lang="pl-PL" baseline="0" noProof="0" dirty="0" err="1" smtClean="0">
                <a:latin typeface="Times New Roman" pitchFamily="18" charset="0"/>
              </a:rPr>
              <a:t>ourist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en-GB" baseline="0" noProof="0" dirty="0" smtClean="0">
                <a:latin typeface="Times New Roman" pitchFamily="18" charset="0"/>
              </a:rPr>
              <a:t>S</a:t>
            </a:r>
            <a:r>
              <a:rPr lang="pl-PL" baseline="0" noProof="0" dirty="0" err="1" smtClean="0">
                <a:latin typeface="Times New Roman" pitchFamily="18" charset="0"/>
              </a:rPr>
              <a:t>tation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en-GB" baseline="0" noProof="0" dirty="0" smtClean="0">
                <a:latin typeface="Times New Roman" pitchFamily="18" charset="0"/>
              </a:rPr>
              <a:t> using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en-GB" baseline="0" noProof="0" dirty="0" smtClean="0">
                <a:latin typeface="Times New Roman" pitchFamily="18" charset="0"/>
              </a:rPr>
              <a:t>gnomon and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en-GB" baseline="0" noProof="0" dirty="0" err="1" smtClean="0">
                <a:latin typeface="Times New Roman" pitchFamily="18" charset="0"/>
              </a:rPr>
              <a:t>trygonometric</a:t>
            </a:r>
            <a:r>
              <a:rPr lang="en-GB" baseline="0" noProof="0" dirty="0" smtClean="0">
                <a:latin typeface="Times New Roman" pitchFamily="18" charset="0"/>
              </a:rPr>
              <a:t> rules.</a:t>
            </a:r>
          </a:p>
          <a:p>
            <a:pPr>
              <a:buFontTx/>
              <a:buNone/>
            </a:pPr>
            <a:r>
              <a:rPr lang="en-GB" baseline="0" noProof="0" dirty="0" smtClean="0">
                <a:latin typeface="Times New Roman" pitchFamily="18" charset="0"/>
              </a:rPr>
              <a:t>- perform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en-GB" baseline="0" noProof="0" dirty="0" smtClean="0">
                <a:latin typeface="Times New Roman" pitchFamily="18" charset="0"/>
              </a:rPr>
              <a:t> measurements which will be used for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the</a:t>
            </a:r>
            <a:r>
              <a:rPr lang="en-GB" baseline="0" noProof="0" dirty="0" smtClean="0">
                <a:latin typeface="Times New Roman" pitchFamily="18" charset="0"/>
              </a:rPr>
              <a:t> future construction of a huge stone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ancient-like</a:t>
            </a:r>
            <a:r>
              <a:rPr lang="pl-PL" baseline="0" noProof="0" dirty="0" smtClean="0">
                <a:latin typeface="Times New Roman" pitchFamily="18" charset="0"/>
              </a:rPr>
              <a:t> </a:t>
            </a:r>
            <a:r>
              <a:rPr lang="pl-PL" baseline="0" noProof="0" dirty="0" err="1" smtClean="0">
                <a:latin typeface="Times New Roman" pitchFamily="18" charset="0"/>
              </a:rPr>
              <a:t>observatory</a:t>
            </a:r>
            <a:endParaRPr lang="en-GB" baseline="0" noProof="0" dirty="0" smtClean="0">
              <a:latin typeface="Times New Roman" pitchFamily="18" charset="0"/>
            </a:endParaRPr>
          </a:p>
          <a:p>
            <a:pPr>
              <a:buFontTx/>
              <a:buChar char="-"/>
            </a:pPr>
            <a:endParaRPr lang="en-GB" noProof="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1A8A4C-AFF1-4B44-A79A-DE908155D5C5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noProof="0" dirty="0" smtClean="0"/>
              <a:t>4</a:t>
            </a:r>
          </a:p>
          <a:p>
            <a:r>
              <a:rPr lang="pl-PL" noProof="0" dirty="0" err="1" smtClean="0"/>
              <a:t>Students</a:t>
            </a:r>
            <a:r>
              <a:rPr lang="pl-PL" noProof="0" dirty="0" smtClean="0"/>
              <a:t> </a:t>
            </a:r>
            <a:r>
              <a:rPr lang="pl-PL" noProof="0" dirty="0" err="1" smtClean="0"/>
              <a:t>built</a:t>
            </a:r>
            <a:r>
              <a:rPr lang="pl-PL" noProof="0" dirty="0" smtClean="0"/>
              <a:t>… </a:t>
            </a:r>
            <a:r>
              <a:rPr lang="en-GB" noProof="0" dirty="0" smtClean="0"/>
              <a:t>This is a glass box with </a:t>
            </a:r>
            <a:r>
              <a:rPr lang="pl-PL" noProof="0" dirty="0" err="1" smtClean="0"/>
              <a:t>the</a:t>
            </a:r>
            <a:r>
              <a:rPr lang="pl-PL" noProof="0" dirty="0" smtClean="0"/>
              <a:t> </a:t>
            </a:r>
            <a:r>
              <a:rPr lang="en-GB" noProof="0" dirty="0" smtClean="0"/>
              <a:t>fog inside</a:t>
            </a:r>
            <a:r>
              <a:rPr lang="pl-PL" noProof="0" dirty="0" smtClean="0"/>
              <a:t>,</a:t>
            </a:r>
            <a:r>
              <a:rPr lang="pl-PL" baseline="0" noProof="0" dirty="0" smtClean="0"/>
              <a:t> </a:t>
            </a:r>
            <a:r>
              <a:rPr lang="en-GB" noProof="0" dirty="0" err="1" smtClean="0"/>
              <a:t>iluminated</a:t>
            </a:r>
            <a:r>
              <a:rPr lang="en-GB" baseline="0" noProof="0" dirty="0" smtClean="0"/>
              <a:t> by led </a:t>
            </a:r>
            <a:r>
              <a:rPr lang="en-GB" baseline="0" noProof="0" dirty="0" err="1" smtClean="0"/>
              <a:t>diod</a:t>
            </a:r>
            <a:r>
              <a:rPr lang="pl-PL" baseline="0" noProof="0" dirty="0" smtClean="0"/>
              <a:t>e</a:t>
            </a:r>
            <a:r>
              <a:rPr lang="en-GB" baseline="0" noProof="0" dirty="0" smtClean="0"/>
              <a:t>s.</a:t>
            </a:r>
          </a:p>
          <a:p>
            <a:r>
              <a:rPr lang="en-GB" baseline="0" noProof="0" dirty="0" smtClean="0"/>
              <a:t>Everything inside is very cold due to the dry ice (Dry ice is the carbon dioxide cooled down to the temperature</a:t>
            </a:r>
            <a:r>
              <a:rPr lang="pl-PL" baseline="0" noProof="0" dirty="0" smtClean="0"/>
              <a:t> </a:t>
            </a:r>
            <a:r>
              <a:rPr lang="pl-PL" baseline="0" noProof="0" dirty="0" err="1" smtClean="0"/>
              <a:t>about</a:t>
            </a:r>
            <a:r>
              <a:rPr lang="en-GB" baseline="0" noProof="0" dirty="0" smtClean="0"/>
              <a:t> -80 </a:t>
            </a:r>
            <a:r>
              <a:rPr lang="en-GB" baseline="0" noProof="0" dirty="0" err="1" smtClean="0"/>
              <a:t>Cels</a:t>
            </a:r>
            <a:r>
              <a:rPr lang="pl-PL" baseline="0" noProof="0" dirty="0" smtClean="0"/>
              <a:t>i</a:t>
            </a:r>
            <a:r>
              <a:rPr lang="en-GB" baseline="0" noProof="0" dirty="0" smtClean="0"/>
              <a:t>us degrees)</a:t>
            </a:r>
          </a:p>
          <a:p>
            <a:r>
              <a:rPr lang="en-GB" baseline="0" noProof="0" dirty="0" smtClean="0"/>
              <a:t>Here we can see </a:t>
            </a:r>
            <a:r>
              <a:rPr lang="pl-PL" baseline="0" noProof="0" dirty="0" err="1" smtClean="0"/>
              <a:t>the</a:t>
            </a:r>
            <a:r>
              <a:rPr lang="pl-PL" baseline="0" noProof="0" dirty="0" smtClean="0"/>
              <a:t> </a:t>
            </a:r>
            <a:r>
              <a:rPr lang="en-GB" baseline="0" noProof="0" dirty="0" smtClean="0"/>
              <a:t>paths of particles which look like condensation trial behind jet.</a:t>
            </a:r>
            <a:endParaRPr lang="pl-PL" baseline="0" noProof="0" dirty="0" smtClean="0"/>
          </a:p>
          <a:p>
            <a:endParaRPr lang="pl-PL" baseline="0" noProof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1A8A4C-AFF1-4B44-A79A-DE908155D5C5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63EF6-D207-4C31-A2D3-48648D83399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C1B99-C462-4F65-BF56-8777387B66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540625" y="790575"/>
            <a:ext cx="2032000" cy="67151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439863" y="790575"/>
            <a:ext cx="5948362" cy="67151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A5BA2-17E3-40D3-A01C-E7965874BA5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713" y="790575"/>
            <a:ext cx="7737475" cy="125888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9FB41-6675-4281-9EFE-542C709AB6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3AD0A-C391-4AFF-BDAC-655DF02D03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AD9DA-1DEA-4FDC-8B05-AF719E7098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9863" y="2519363"/>
            <a:ext cx="3989387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581650" y="2519363"/>
            <a:ext cx="3990975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DC38-2A15-4112-A54F-6537E580B2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6355B-3DFD-4C20-91F4-D22017D093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96BF0-ADA0-4EDE-B826-4ECBEAC302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C270-4B2D-4705-B2D8-9EC2C40E5B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79886-0389-4895-8380-3A35A9E00D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F2DA3-78E3-4C33-993A-CBD4057ACA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63713" y="790575"/>
            <a:ext cx="7737475" cy="1258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2519363"/>
            <a:ext cx="8132762" cy="4986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1692275" y="6886575"/>
            <a:ext cx="2344738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msmincho" charset="0"/>
                <a:cs typeface="msmincho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30675" y="6886575"/>
            <a:ext cx="3192463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msmincho" charset="0"/>
                <a:cs typeface="msmincho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msmincho" charset="0"/>
                <a:cs typeface="msmincho" charset="0"/>
              </a:defRPr>
            </a:lvl1pPr>
          </a:lstStyle>
          <a:p>
            <a:pPr>
              <a:defRPr/>
            </a:pPr>
            <a:fld id="{EEE2E188-0890-4EB0-BA15-DBAD5F4687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comb/>
  </p:transition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000080"/>
          </a:solidFill>
          <a:latin typeface="+mj-lt"/>
          <a:ea typeface="Arial Unicode MS" pitchFamily="34" charset="-128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000080"/>
          </a:solidFill>
          <a:latin typeface="Times New Roman" pitchFamily="16" charset="0"/>
          <a:ea typeface="Arial Unicode MS" pitchFamily="34" charset="-128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000080"/>
          </a:solidFill>
          <a:latin typeface="Times New Roman" pitchFamily="16" charset="0"/>
          <a:ea typeface="Arial Unicode MS" pitchFamily="34" charset="-128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000080"/>
          </a:solidFill>
          <a:latin typeface="Times New Roman" pitchFamily="16" charset="0"/>
          <a:ea typeface="Arial Unicode MS" pitchFamily="34" charset="-128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000080"/>
          </a:solidFill>
          <a:latin typeface="Times New Roman" pitchFamily="16" charset="0"/>
          <a:ea typeface="Arial Unicode MS" pitchFamily="34" charset="-128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000080"/>
          </a:solidFill>
          <a:latin typeface="Times New Roman" pitchFamily="16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000080"/>
          </a:solidFill>
          <a:latin typeface="Times New Roman" pitchFamily="16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000080"/>
          </a:solidFill>
          <a:latin typeface="Times New Roman" pitchFamily="16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000080"/>
          </a:solidFill>
          <a:latin typeface="Times New Roman" pitchFamily="16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 b="1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 b="1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 b="1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 b="1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8swa_zdj&#281;cia\filmy_komora\trail1_WMV%20V9.wmv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eg"/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image" Target="../media/image16.jpe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9317" y="0"/>
            <a:ext cx="2161308" cy="17287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468280" y="565127"/>
            <a:ext cx="5500726" cy="198150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S</a:t>
            </a:r>
            <a:r>
              <a:rPr lang="pl-PL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zkolne</a:t>
            </a:r>
            <a:r>
              <a:rPr lang="pl-P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 Warsztaty Astronomiczne</a:t>
            </a:r>
            <a:endParaRPr lang="en-GB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0" y="6660157"/>
            <a:ext cx="10089551" cy="1065548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  <a:latin typeface="Adobe Caslon Pro Bold"/>
              </a:rPr>
              <a:t>Grzegorz  Żakowicz i Katarzyna </a:t>
            </a:r>
            <a:r>
              <a:rPr lang="pl-PL" b="1" dirty="0" err="1" smtClean="0">
                <a:solidFill>
                  <a:schemeClr val="tx1"/>
                </a:solidFill>
                <a:latin typeface="Adobe Caslon Pro Bold"/>
              </a:rPr>
              <a:t>Struss</a:t>
            </a:r>
            <a:r>
              <a:rPr lang="pl-PL" b="1" dirty="0" smtClean="0">
                <a:solidFill>
                  <a:schemeClr val="tx1"/>
                </a:solidFill>
                <a:latin typeface="Adobe Caslon Pro Bold"/>
              </a:rPr>
              <a:t>, LO Nr XIII we Wrocławiu,</a:t>
            </a:r>
          </a:p>
          <a:p>
            <a:r>
              <a:rPr lang="pl-PL" b="1" dirty="0">
                <a:solidFill>
                  <a:schemeClr val="tx1"/>
                </a:solidFill>
                <a:latin typeface="Adobe Caslon Pro Bold"/>
              </a:rPr>
              <a:t>Warszawa, 8.11.2014</a:t>
            </a:r>
          </a:p>
          <a:p>
            <a:endParaRPr lang="pl-PL" sz="2000" b="1" dirty="0">
              <a:latin typeface="Adobe Caslon Pro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_1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03573"/>
            <a:ext cx="8922246" cy="5948164"/>
          </a:xfrm>
          <a:prstGeom prst="rect">
            <a:avLst/>
          </a:prstGeom>
        </p:spPr>
      </p:pic>
      <p:pic>
        <p:nvPicPr>
          <p:cNvPr id="10" name="Obraz 9" descr="IMG_11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4098" y="2351077"/>
            <a:ext cx="7500990" cy="5000660"/>
          </a:xfrm>
          <a:prstGeom prst="rect">
            <a:avLst/>
          </a:prstGeom>
        </p:spPr>
      </p:pic>
      <p:pic>
        <p:nvPicPr>
          <p:cNvPr id="9" name="Obraz 8" descr="IMG_11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9916" y="2279639"/>
            <a:ext cx="7286675" cy="4857784"/>
          </a:xfrm>
          <a:prstGeom prst="rect">
            <a:avLst/>
          </a:prstGeom>
        </p:spPr>
      </p:pic>
      <p:pic>
        <p:nvPicPr>
          <p:cNvPr id="11" name="trail1_WMV V9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-25535152" y="-6078607"/>
            <a:ext cx="18288001" cy="10287001"/>
          </a:xfrm>
          <a:prstGeom prst="rect">
            <a:avLst/>
          </a:prstGeom>
        </p:spPr>
      </p:pic>
      <p:pic>
        <p:nvPicPr>
          <p:cNvPr id="13" name="Obraz 12" descr="trail1_WMV V9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7" y="639753"/>
            <a:ext cx="10080625" cy="5670352"/>
          </a:xfrm>
          <a:prstGeom prst="rect">
            <a:avLst/>
          </a:prstGeom>
        </p:spPr>
      </p:pic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91576" y="71438"/>
            <a:ext cx="1916024" cy="16201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7" name="Picture 9" descr="IMGP5151b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77"/>
            <a:ext cx="10080625" cy="756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6300" y="71438"/>
            <a:ext cx="1511300" cy="127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28609" y="107430"/>
            <a:ext cx="7664031" cy="5040560"/>
          </a:xfrm>
          <a:prstGeom prst="rect">
            <a:avLst/>
          </a:prstGeom>
          <a:solidFill>
            <a:srgbClr val="E6E6FF">
              <a:alpha val="74901"/>
            </a:srgbClr>
          </a:solidFill>
          <a:ln w="9525">
            <a:noFill/>
            <a:round/>
            <a:headEnd/>
            <a:tailEnd/>
          </a:ln>
        </p:spPr>
        <p:txBody>
          <a:bodyPr lIns="0" tIns="28080" rIns="0" bIns="0"/>
          <a:lstStyle/>
          <a:p>
            <a:r>
              <a:rPr lang="pl-PL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Inne - 6.06.2012 – tranzyt Wenus, wykłady</a:t>
            </a:r>
          </a:p>
        </p:txBody>
      </p:sp>
      <p:pic>
        <p:nvPicPr>
          <p:cNvPr id="9" name="Obraz 8" descr="IMGP7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6272" y="3851845"/>
            <a:ext cx="5939391" cy="3933882"/>
          </a:xfrm>
          <a:prstGeom prst="rect">
            <a:avLst/>
          </a:prstGeom>
        </p:spPr>
      </p:pic>
      <p:pic>
        <p:nvPicPr>
          <p:cNvPr id="8" name="Obraz 7" descr="IMGP77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48320" y="735091"/>
            <a:ext cx="6336456" cy="4196874"/>
          </a:xfrm>
          <a:prstGeom prst="rect">
            <a:avLst/>
          </a:prstGeom>
        </p:spPr>
      </p:pic>
      <p:pic>
        <p:nvPicPr>
          <p:cNvPr id="11" name="Obraz 10" descr="IMGP77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00352" y="4195762"/>
            <a:ext cx="5762051" cy="3816424"/>
          </a:xfrm>
          <a:prstGeom prst="rect">
            <a:avLst/>
          </a:prstGeom>
        </p:spPr>
      </p:pic>
      <p:pic>
        <p:nvPicPr>
          <p:cNvPr id="10" name="Obraz 9" descr="IMGP77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24889" y="971525"/>
            <a:ext cx="5244015" cy="3473309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6510" y="71438"/>
            <a:ext cx="1851090" cy="15652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404" y="279375"/>
            <a:ext cx="7715304" cy="764158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r>
              <a:rPr lang="pl-PL" dirty="0" smtClean="0"/>
              <a:t>SWA na świecie</a:t>
            </a:r>
            <a:endParaRPr lang="en-GB" dirty="0"/>
          </a:p>
        </p:txBody>
      </p:sp>
      <p:pic>
        <p:nvPicPr>
          <p:cNvPr id="4" name="Obraz 3" descr="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360" y="1329338"/>
            <a:ext cx="5904656" cy="3954918"/>
          </a:xfrm>
          <a:prstGeom prst="rect">
            <a:avLst/>
          </a:prstGeom>
        </p:spPr>
      </p:pic>
      <p:pic>
        <p:nvPicPr>
          <p:cNvPr id="6" name="Obraz 5" descr="esa1_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90" y="4079672"/>
            <a:ext cx="5352277" cy="4014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000355" y="7214833"/>
            <a:ext cx="5102746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+mj-lt"/>
              </a:rPr>
              <a:t>ESA Summer Workshop for Teachers 2012</a:t>
            </a:r>
            <a:endParaRPr lang="en-GB" sz="2000" b="1" dirty="0">
              <a:latin typeface="+mj-lt"/>
            </a:endParaRPr>
          </a:p>
        </p:txBody>
      </p:sp>
      <p:pic>
        <p:nvPicPr>
          <p:cNvPr id="10" name="Obraz 9" descr="IMGP96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71525"/>
            <a:ext cx="5596671" cy="370688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-248" y="4139877"/>
            <a:ext cx="6228115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+mj-lt"/>
              </a:rPr>
              <a:t>IAU General Assembly XXVIII</a:t>
            </a:r>
            <a:r>
              <a:rPr lang="pl-PL" sz="2000" b="1" dirty="0" smtClean="0">
                <a:latin typeface="+mj-lt"/>
              </a:rPr>
              <a:t>, </a:t>
            </a:r>
            <a:r>
              <a:rPr lang="en-GB" sz="2000" b="1" dirty="0" smtClean="0">
                <a:latin typeface="+mj-lt"/>
              </a:rPr>
              <a:t>Beijing</a:t>
            </a:r>
            <a:r>
              <a:rPr lang="pl-PL" sz="2000" b="1" dirty="0" smtClean="0">
                <a:latin typeface="+mj-lt"/>
              </a:rPr>
              <a:t> 2012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endParaRPr lang="en-GB" sz="2000" b="1" i="1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2027" y="71438"/>
            <a:ext cx="1935573" cy="16366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5807769" y="4798921"/>
            <a:ext cx="5184576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+mj-lt"/>
              </a:rPr>
              <a:t>Royal Observatory Greenwich - 22.10.2011</a:t>
            </a:r>
            <a:endParaRPr lang="en-GB" sz="20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swa.edu.pl/foto/swa13/images/IMGP0561-22-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6336" y="3937331"/>
            <a:ext cx="5195614" cy="3622343"/>
          </a:xfrm>
          <a:prstGeom prst="rect">
            <a:avLst/>
          </a:prstGeom>
          <a:noFill/>
        </p:spPr>
      </p:pic>
      <p:pic>
        <p:nvPicPr>
          <p:cNvPr id="6146" name="Picture 2" descr="http://www.swa.edu.pl/foto/swa12/images/sklad_swa12-1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30" y="1889906"/>
            <a:ext cx="5884201" cy="3918559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9793" y="348223"/>
            <a:ext cx="9433048" cy="1620430"/>
          </a:xfrm>
        </p:spPr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  <a:latin typeface="Adobe Caslon Pro" pitchFamily="18" charset="0"/>
              </a:rPr>
              <a:t>Trochę o warsztatach z perspektywy uczestnika</a:t>
            </a:r>
            <a:endParaRPr lang="pl-PL" b="1" dirty="0">
              <a:solidFill>
                <a:schemeClr val="bg1"/>
              </a:solidFill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6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swa.edu.pl/foto/swa13/images/IMGP0781-67-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84083">
            <a:off x="5396301" y="1272819"/>
            <a:ext cx="4683254" cy="3821851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44264" y="0"/>
            <a:ext cx="7488610" cy="1259946"/>
          </a:xfrm>
        </p:spPr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  <a:latin typeface="Adobe Caslon Pro Bold" pitchFamily="18" charset="0"/>
              </a:rPr>
              <a:t>Zajęcia na warsztatach</a:t>
            </a:r>
            <a:endParaRPr lang="pl-PL" b="1" dirty="0">
              <a:solidFill>
                <a:schemeClr val="bg1"/>
              </a:solidFill>
              <a:latin typeface="Adobe Caslon Pro Bold" pitchFamily="18" charset="0"/>
            </a:endParaRPr>
          </a:p>
        </p:txBody>
      </p:sp>
      <p:pic>
        <p:nvPicPr>
          <p:cNvPr id="1026" name="Picture 2" descr="http://www.swa.edu.pl/foto/swa13/images/IMGP0797-72-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20178">
            <a:off x="112840" y="1243805"/>
            <a:ext cx="5537251" cy="3000833"/>
          </a:xfrm>
          <a:prstGeom prst="rect">
            <a:avLst/>
          </a:prstGeom>
          <a:noFill/>
        </p:spPr>
      </p:pic>
      <p:pic>
        <p:nvPicPr>
          <p:cNvPr id="1028" name="Picture 4" descr="http://www.swa.edu.pl/foto/swa13/images/IMGP0768-61-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46039">
            <a:off x="4416653" y="4290819"/>
            <a:ext cx="5512846" cy="3224462"/>
          </a:xfrm>
          <a:prstGeom prst="rect">
            <a:avLst/>
          </a:prstGeom>
          <a:noFill/>
        </p:spPr>
      </p:pic>
      <p:pic>
        <p:nvPicPr>
          <p:cNvPr id="1034" name="Picture 10" descr="http://www.swa.edu.pl/foto/swa13/images/IMGP0756-58-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09532">
            <a:off x="368710" y="4213096"/>
            <a:ext cx="4517921" cy="3149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14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://www.swa.edu.pl/foto/swa12/images/IMGP0865-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432619">
            <a:off x="4733299" y="133836"/>
            <a:ext cx="5590433" cy="3701090"/>
          </a:xfrm>
          <a:prstGeom prst="rect">
            <a:avLst/>
          </a:prstGeom>
          <a:noFill/>
        </p:spPr>
      </p:pic>
      <p:pic>
        <p:nvPicPr>
          <p:cNvPr id="19458" name="Picture 2" descr="http://www.swa.edu.pl/foto/swa12/images/IMGP0730-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97910">
            <a:off x="-128320" y="139672"/>
            <a:ext cx="5352541" cy="3543596"/>
          </a:xfrm>
          <a:prstGeom prst="rect">
            <a:avLst/>
          </a:prstGeom>
          <a:noFill/>
        </p:spPr>
      </p:pic>
      <p:pic>
        <p:nvPicPr>
          <p:cNvPr id="19460" name="Picture 4" descr="http://www.swa.edu.pl/foto/swa12/images/IMGP0791-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28379">
            <a:off x="-250550" y="3743185"/>
            <a:ext cx="5471528" cy="3622370"/>
          </a:xfrm>
          <a:prstGeom prst="rect">
            <a:avLst/>
          </a:prstGeom>
          <a:noFill/>
        </p:spPr>
      </p:pic>
      <p:pic>
        <p:nvPicPr>
          <p:cNvPr id="19464" name="Picture 8" descr="http://www.swa.edu.pl/foto/swa11/images/IMGP9653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56191">
            <a:off x="4936377" y="3879666"/>
            <a:ext cx="5315991" cy="3543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79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7975" y="0"/>
            <a:ext cx="11953311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2497" y="314971"/>
            <a:ext cx="9072563" cy="1259946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Adobe Caslon Pro Bold" pitchFamily="18" charset="0"/>
              </a:rPr>
              <a:t>Amatorskie astrofotografie</a:t>
            </a:r>
            <a:br>
              <a:rPr lang="pl-PL" b="1" dirty="0" smtClean="0">
                <a:solidFill>
                  <a:schemeClr val="bg1"/>
                </a:solidFill>
                <a:latin typeface="Adobe Caslon Pro Bold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Adobe Caslon Pro Bold" pitchFamily="18" charset="0"/>
              </a:rPr>
              <a:t> w naszym wykonaniu</a:t>
            </a:r>
            <a:endParaRPr lang="pl-PL" b="1" dirty="0">
              <a:solidFill>
                <a:schemeClr val="bg1"/>
              </a:solidFill>
              <a:latin typeface="Adobe Caslon Pro Bold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252759" y="6693483"/>
            <a:ext cx="2693021" cy="445270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Andromeda M31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5143" y="3149861"/>
            <a:ext cx="7136541" cy="474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3813" y="0"/>
            <a:ext cx="6451380" cy="370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2738" y="0"/>
            <a:ext cx="5644189" cy="376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2759" y="3622343"/>
            <a:ext cx="6105032" cy="393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rostokąt 8"/>
          <p:cNvSpPr/>
          <p:nvPr/>
        </p:nvSpPr>
        <p:spPr>
          <a:xfrm>
            <a:off x="708764" y="3149860"/>
            <a:ext cx="3832755" cy="445270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Galaktyka Trójkąta-M33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4169699" y="6829908"/>
            <a:ext cx="5716284" cy="445270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Galaktyka </a:t>
            </a:r>
            <a:r>
              <a:rPr lang="pl-PL" b="1" dirty="0" smtClean="0">
                <a:solidFill>
                  <a:schemeClr val="bg1"/>
                </a:solidFill>
              </a:rPr>
              <a:t>Bodego M81 i Cygaro M82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119068" y="3071113"/>
            <a:ext cx="3954583" cy="445270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Mgławica w Orionie M42</a:t>
            </a:r>
            <a:r>
              <a:rPr lang="pl-PL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20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38" y="0"/>
            <a:ext cx="11580090" cy="771252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292274" y="3751415"/>
            <a:ext cx="4327723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>
                <a:solidFill>
                  <a:srgbClr val="FF9933"/>
                </a:solidFill>
                <a:latin typeface="Calibri" pitchFamily="34" charset="0"/>
                <a:ea typeface="Linux Biolinum G" pitchFamily="2" charset="0"/>
                <a:cs typeface="Calibri" pitchFamily="34" charset="0"/>
              </a:rPr>
              <a:t>Dziękujemy za uwagę!</a:t>
            </a:r>
            <a:endParaRPr lang="en-US" sz="3600" dirty="0">
              <a:solidFill>
                <a:srgbClr val="FF9933"/>
              </a:solidFill>
              <a:latin typeface="Calibri" pitchFamily="34" charset="0"/>
              <a:ea typeface="Linux Biolinum G" pitchFamily="2" charset="0"/>
              <a:cs typeface="Calibri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3966" y="422251"/>
            <a:ext cx="363112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http://www.swa.edu.pl</a:t>
            </a:r>
            <a:endParaRPr lang="en-GB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75486" y="1398361"/>
            <a:ext cx="8876464" cy="5260975"/>
          </a:xfrm>
          <a:prstGeom prst="rect">
            <a:avLst/>
          </a:prstGeom>
          <a:solidFill>
            <a:srgbClr val="E6E6FF">
              <a:alpha val="74901"/>
            </a:srgbClr>
          </a:solidFill>
          <a:ln w="9525">
            <a:noFill/>
            <a:round/>
            <a:headEnd/>
            <a:tailEnd/>
          </a:ln>
        </p:spPr>
        <p:txBody>
          <a:bodyPr lIns="0" tIns="28080" rIns="0" bIns="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3200" b="1" i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 b="1" i="1" dirty="0" smtClean="0">
                <a:solidFill>
                  <a:srgbClr val="000066"/>
                </a:solidFill>
                <a:latin typeface="Times New Roman" pitchFamily="18" charset="0"/>
              </a:rPr>
              <a:t>Główne założenia</a:t>
            </a:r>
            <a:r>
              <a:rPr lang="en-GB" sz="3200" b="1" i="1" dirty="0" smtClean="0">
                <a:solidFill>
                  <a:srgbClr val="000066"/>
                </a:solidFill>
                <a:latin typeface="Times New Roman" pitchFamily="18" charset="0"/>
              </a:rPr>
              <a:t>: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b="1" i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algn="just">
              <a:buClr>
                <a:srgbClr val="C00000"/>
              </a:buClr>
              <a:buSzPct val="133000"/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b="1" i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marL="430213" lvl="1" indent="-215900">
              <a:buClr>
                <a:srgbClr val="C00000"/>
              </a:buClr>
              <a:buSzPct val="110000"/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 b="1" i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GB" sz="3200" b="1" i="1" dirty="0" err="1" smtClean="0">
                <a:solidFill>
                  <a:srgbClr val="000066"/>
                </a:solidFill>
                <a:latin typeface="Times New Roman" pitchFamily="18" charset="0"/>
              </a:rPr>
              <a:t>popula</a:t>
            </a:r>
            <a:r>
              <a:rPr lang="pl-PL" sz="3200" b="1" i="1" dirty="0" err="1" smtClean="0">
                <a:solidFill>
                  <a:srgbClr val="000066"/>
                </a:solidFill>
                <a:latin typeface="Times New Roman" pitchFamily="18" charset="0"/>
              </a:rPr>
              <a:t>ryzacja</a:t>
            </a:r>
            <a:r>
              <a:rPr lang="pl-PL" sz="3200" b="1" i="1" dirty="0" smtClean="0">
                <a:solidFill>
                  <a:srgbClr val="000066"/>
                </a:solidFill>
                <a:latin typeface="Times New Roman" pitchFamily="18" charset="0"/>
              </a:rPr>
              <a:t> astronomii i nauk przyrodniczych</a:t>
            </a:r>
            <a:endParaRPr lang="en-GB" sz="3200" b="1" i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>
              <a:buClr>
                <a:srgbClr val="C00000"/>
              </a:buClr>
              <a:buSzPct val="110000"/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b="1" i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marL="430213" lvl="1" indent="-215900" algn="just">
              <a:buClr>
                <a:srgbClr val="C00000"/>
              </a:buClr>
              <a:buSzPct val="110000"/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 b="1" i="1" dirty="0" smtClean="0">
                <a:solidFill>
                  <a:srgbClr val="000066"/>
                </a:solidFill>
                <a:latin typeface="Times New Roman" pitchFamily="18" charset="0"/>
              </a:rPr>
              <a:t> budowa umiejętności pracy w grupie</a:t>
            </a:r>
            <a:endParaRPr lang="en-GB" sz="3200" b="1" i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marL="430213" lvl="1" indent="-215900" algn="just">
              <a:buClr>
                <a:srgbClr val="C00000"/>
              </a:buClr>
              <a:buSzPct val="11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b="1" i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marL="430213" lvl="1" indent="-215900" algn="just">
              <a:buClr>
                <a:srgbClr val="C00000"/>
              </a:buClr>
              <a:buSzPct val="110000"/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i="1" dirty="0" smtClean="0">
                <a:solidFill>
                  <a:srgbClr val="000066"/>
                </a:solidFill>
                <a:latin typeface="Times New Roman" pitchFamily="18" charset="0"/>
              </a:rPr>
              <a:t> p</a:t>
            </a:r>
            <a:r>
              <a:rPr lang="pl-PL" sz="3200" b="1" i="1" dirty="0" err="1" smtClean="0">
                <a:solidFill>
                  <a:srgbClr val="000066"/>
                </a:solidFill>
                <a:latin typeface="Times New Roman" pitchFamily="18" charset="0"/>
              </a:rPr>
              <a:t>romowanie</a:t>
            </a:r>
            <a:r>
              <a:rPr lang="pl-PL" sz="3200" b="1" i="1" dirty="0" smtClean="0">
                <a:solidFill>
                  <a:srgbClr val="000066"/>
                </a:solidFill>
                <a:latin typeface="Times New Roman" pitchFamily="18" charset="0"/>
              </a:rPr>
              <a:t> i popularyzacja ochrony przyrody </a:t>
            </a:r>
            <a:endParaRPr lang="en-GB" sz="3200" b="1" i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algn="just">
              <a:buClrTx/>
              <a:buSzPct val="110000"/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3200" b="1" i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just">
              <a:lnSpc>
                <a:spcPct val="102000"/>
              </a:lnSpc>
              <a:buClrTx/>
              <a:buSzPct val="110000"/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b="1" i="1" dirty="0">
              <a:solidFill>
                <a:srgbClr val="000066"/>
              </a:solidFill>
              <a:latin typeface="URW Bookman L" charset="0"/>
            </a:endParaRPr>
          </a:p>
          <a:p>
            <a:pPr algn="just">
              <a:buClrTx/>
              <a:buSzPct val="110000"/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b="1" i="1" dirty="0">
              <a:solidFill>
                <a:schemeClr val="accent2"/>
              </a:solidFill>
              <a:latin typeface="URW Bookman L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9317" y="0"/>
            <a:ext cx="2161308" cy="17287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79387" y="225425"/>
            <a:ext cx="8218511" cy="3338387"/>
          </a:xfrm>
          <a:prstGeom prst="rect">
            <a:avLst/>
          </a:prstGeom>
          <a:solidFill>
            <a:srgbClr val="E6E6FF">
              <a:alpha val="74901"/>
            </a:srgbClr>
          </a:solidFill>
          <a:ln w="9525">
            <a:noFill/>
            <a:round/>
            <a:headEnd/>
            <a:tailEnd/>
          </a:ln>
        </p:spPr>
        <p:txBody>
          <a:bodyPr lIns="0" tIns="24840" rIns="0" bIns="0" anchorCtr="1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i="1" dirty="0" smtClean="0">
                <a:solidFill>
                  <a:srgbClr val="002060"/>
                </a:solidFill>
                <a:latin typeface="Arial" pitchFamily="34" charset="0"/>
              </a:rPr>
              <a:t>	</a:t>
            </a:r>
            <a:r>
              <a:rPr lang="pl-PL" sz="2800" b="1" i="1" dirty="0">
                <a:solidFill>
                  <a:srgbClr val="002060"/>
                </a:solidFill>
                <a:latin typeface="Times New Roman" pitchFamily="18" charset="0"/>
              </a:rPr>
              <a:t>K</a:t>
            </a:r>
            <a:r>
              <a:rPr lang="pl-PL" sz="2800" b="1" i="1" dirty="0" smtClean="0">
                <a:solidFill>
                  <a:srgbClr val="002060"/>
                </a:solidFill>
                <a:latin typeface="Times New Roman" pitchFamily="18" charset="0"/>
              </a:rPr>
              <a:t>adra: pracownicy naukowi IA i IF </a:t>
            </a:r>
            <a:r>
              <a:rPr lang="pl-PL" sz="2800" b="1" i="1" dirty="0" err="1" smtClean="0">
                <a:solidFill>
                  <a:srgbClr val="002060"/>
                </a:solidFill>
                <a:latin typeface="Times New Roman" pitchFamily="18" charset="0"/>
              </a:rPr>
              <a:t>UWr</a:t>
            </a:r>
            <a:r>
              <a:rPr lang="pl-PL" sz="2800" b="1" i="1" dirty="0" smtClean="0">
                <a:solidFill>
                  <a:srgbClr val="002060"/>
                </a:solidFill>
                <a:latin typeface="Times New Roman" pitchFamily="18" charset="0"/>
              </a:rPr>
              <a:t>., nauczyciele  z wrocławskich liceów i gimnazjów, pracownicy Nadleśnictwa Świeradów, goście…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8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 i="1" dirty="0" smtClean="0">
                <a:solidFill>
                  <a:srgbClr val="002060"/>
                </a:solidFill>
                <a:latin typeface="Times New Roman" pitchFamily="18" charset="0"/>
              </a:rPr>
              <a:t>I SWA – 5-7.11.2007,……….XIV SWA 1-3.10.2014</a:t>
            </a:r>
            <a:endParaRPr lang="en-GB" sz="28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1">
              <a:buSzPct val="45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800" b="1" i="1" dirty="0">
              <a:solidFill>
                <a:srgbClr val="002060"/>
              </a:solidFill>
              <a:latin typeface="Arial" pitchFamily="34" charset="0"/>
            </a:endParaRPr>
          </a:p>
          <a:p>
            <a:pPr lvl="1">
              <a:buSzPct val="45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800" b="1" i="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3200" b="1" i="1" dirty="0">
              <a:solidFill>
                <a:srgbClr val="004586"/>
              </a:solidFill>
              <a:latin typeface="URW Bookman L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3200" b="1" i="1" dirty="0">
              <a:solidFill>
                <a:srgbClr val="004586"/>
              </a:solidFill>
              <a:latin typeface="URW Bookman L" charset="0"/>
            </a:endParaRP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06863" y="7524750"/>
            <a:ext cx="6707187" cy="4608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792" y="1713111"/>
            <a:ext cx="8466734" cy="58031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Obraz 8" descr="kadra.jpg"/>
          <p:cNvPicPr>
            <a:picLocks noChangeAspect="1"/>
          </p:cNvPicPr>
          <p:nvPr/>
        </p:nvPicPr>
        <p:blipFill>
          <a:blip r:embed="rId6">
            <a:lum bright="-10000"/>
          </a:blip>
          <a:stretch>
            <a:fillRect/>
          </a:stretch>
        </p:blipFill>
        <p:spPr>
          <a:xfrm>
            <a:off x="0" y="2493953"/>
            <a:ext cx="10080625" cy="4429156"/>
          </a:xfrm>
          <a:prstGeom prst="rect">
            <a:avLst/>
          </a:prstGeom>
        </p:spPr>
      </p:pic>
      <p:sp>
        <p:nvSpPr>
          <p:cNvPr id="13" name="Elipsa 12"/>
          <p:cNvSpPr/>
          <p:nvPr/>
        </p:nvSpPr>
        <p:spPr bwMode="auto">
          <a:xfrm>
            <a:off x="3540114" y="4494217"/>
            <a:ext cx="4286280" cy="1857388"/>
          </a:xfrm>
          <a:prstGeom prst="ellipse">
            <a:avLst/>
          </a:prstGeom>
          <a:solidFill>
            <a:schemeClr val="bg1">
              <a:alpha val="2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7397766" y="3422647"/>
            <a:ext cx="2682859" cy="1857388"/>
          </a:xfrm>
          <a:prstGeom prst="ellipse">
            <a:avLst/>
          </a:prstGeom>
          <a:solidFill>
            <a:schemeClr val="bg1">
              <a:alpha val="2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6733" y="71438"/>
            <a:ext cx="1830867" cy="15481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>
          <a:xfrm>
            <a:off x="763243" y="0"/>
            <a:ext cx="7737475" cy="548679"/>
          </a:xfrm>
        </p:spPr>
        <p:txBody>
          <a:bodyPr/>
          <a:lstStyle/>
          <a:p>
            <a:r>
              <a:rPr lang="pl-PL" dirty="0" smtClean="0"/>
              <a:t>W Kosmos na piechotę</a:t>
            </a:r>
            <a:r>
              <a:rPr lang="en-GB" dirty="0" smtClean="0"/>
              <a:t> …                </a:t>
            </a:r>
            <a:endParaRPr lang="en-GB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" y="563190"/>
            <a:ext cx="4529738" cy="6050154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27" y="563190"/>
            <a:ext cx="6648449" cy="4986337"/>
          </a:xfr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563190"/>
            <a:ext cx="4752528" cy="717538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0312" y="827508"/>
            <a:ext cx="4536504" cy="6762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4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47048" y="71438"/>
            <a:ext cx="1660552" cy="14041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325404" y="1208069"/>
            <a:ext cx="9323387" cy="5761037"/>
          </a:xfrm>
          <a:prstGeom prst="rect">
            <a:avLst/>
          </a:prstGeom>
          <a:solidFill>
            <a:srgbClr val="E6E6FF">
              <a:alpha val="74901"/>
            </a:srgbClr>
          </a:solidFill>
          <a:ln w="9525">
            <a:noFill/>
            <a:round/>
            <a:headEnd/>
            <a:tailEnd/>
          </a:ln>
        </p:spPr>
        <p:txBody>
          <a:bodyPr lIns="0" tIns="28080" rIns="0" bIns="0"/>
          <a:lstStyle/>
          <a:p>
            <a:r>
              <a:rPr lang="pl-PL" sz="32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Dwie edycje</a:t>
            </a:r>
            <a:r>
              <a:rPr lang="en-GB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endParaRPr lang="pl-PL" sz="3200" b="1" i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en-GB" sz="3200" b="1" i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lvl="1">
              <a:buClr>
                <a:srgbClr val="C00000"/>
              </a:buClr>
              <a:buFont typeface="Wingdings" pitchFamily="2" charset="2"/>
              <a:buChar char="q"/>
            </a:pPr>
            <a:r>
              <a:rPr lang="en-GB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jesienna </a:t>
            </a:r>
            <a:r>
              <a:rPr lang="en-GB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– </a:t>
            </a:r>
            <a:r>
              <a:rPr lang="pl-PL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warsztaty, wykłady, astrofotografia</a:t>
            </a:r>
            <a:endParaRPr lang="en-GB" sz="3200" b="1" i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C00000"/>
              </a:buClr>
            </a:pPr>
            <a:endParaRPr lang="en-GB" sz="3200" b="1" i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lvl="1">
              <a:buClr>
                <a:srgbClr val="C00000"/>
              </a:buClr>
              <a:buFont typeface="Wingdings" pitchFamily="2" charset="2"/>
              <a:buChar char="q"/>
            </a:pPr>
            <a:r>
              <a:rPr lang="en-GB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wiosenna</a:t>
            </a:r>
            <a:r>
              <a:rPr lang="en-GB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–</a:t>
            </a:r>
            <a:r>
              <a:rPr lang="pl-PL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uczniowie przygotowują zagadnienia  pod kierunkiem opiekunów (od lutego do kwietnia)</a:t>
            </a:r>
            <a:endParaRPr lang="en-GB" sz="3200" b="1" i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GB" sz="3200" b="1" i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lvl="1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Każda sesja ma swój temat, np. „Podróż na Marsa</a:t>
            </a:r>
            <a:r>
              <a:rPr lang="en-GB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</a:t>
            </a:r>
            <a:r>
              <a:rPr lang="pl-PL" sz="3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„Życie”, „Koniec świata” itd.</a:t>
            </a:r>
            <a:endParaRPr lang="en-GB" sz="3200" b="1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26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6300" y="71438"/>
            <a:ext cx="1511300" cy="127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4717263"/>
              </p:ext>
            </p:extLst>
          </p:nvPr>
        </p:nvGraphicFramePr>
        <p:xfrm>
          <a:off x="392470" y="207937"/>
          <a:ext cx="9577064" cy="6994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6300" y="71438"/>
            <a:ext cx="1511300" cy="127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24" y="543033"/>
            <a:ext cx="4625975" cy="39568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261" y="71438"/>
            <a:ext cx="2086339" cy="17641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29047"/>
            <a:ext cx="5580063" cy="379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6624488" y="4174315"/>
            <a:ext cx="2324675" cy="3256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smtClean="0"/>
              <a:t>Liczba gwiazd w polu</a:t>
            </a:r>
            <a:endParaRPr lang="pl-PL" sz="1600" dirty="0"/>
          </a:p>
        </p:txBody>
      </p:sp>
      <p:pic>
        <p:nvPicPr>
          <p:cNvPr id="9" name="Obraz 8" descr="IMGP01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20328" y="-108595"/>
            <a:ext cx="11413626" cy="755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1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56" y="-36586"/>
            <a:ext cx="8923104" cy="5976664"/>
          </a:xfrm>
          <a:prstGeom prst="rect">
            <a:avLst/>
          </a:prstGeom>
        </p:spPr>
      </p:pic>
      <p:pic>
        <p:nvPicPr>
          <p:cNvPr id="9" name="Obraz 8" descr="11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1880" y="683493"/>
            <a:ext cx="8444235" cy="5655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pl-PL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en-GB" dirty="0"/>
          </a:p>
        </p:txBody>
      </p:sp>
      <p:pic>
        <p:nvPicPr>
          <p:cNvPr id="7" name="Obraz 6" descr="IMGP0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79507"/>
            <a:ext cx="9158249" cy="6065854"/>
          </a:xfrm>
          <a:prstGeom prst="rect">
            <a:avLst/>
          </a:prstGeom>
        </p:spPr>
      </p:pic>
      <p:pic>
        <p:nvPicPr>
          <p:cNvPr id="9" name="Obraz 8" descr="grupowe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1000"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" y="1076140"/>
            <a:ext cx="10080625" cy="6104508"/>
          </a:xfrm>
          <a:prstGeom prst="rect">
            <a:avLst/>
          </a:prstGeom>
        </p:spPr>
      </p:pic>
      <p:pic>
        <p:nvPicPr>
          <p:cNvPr id="11" name="Obraz 10" descr="IMGP98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-780977" y="1608238"/>
            <a:ext cx="7609884" cy="504031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96300" y="71438"/>
            <a:ext cx="1511300" cy="127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8" y="1161911"/>
            <a:ext cx="7591681" cy="50339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565150"/>
            <a:ext cx="9753600" cy="6429375"/>
          </a:xfrm>
          <a:prstGeom prst="rect">
            <a:avLst/>
          </a:prstGeom>
        </p:spPr>
      </p:pic>
      <p:pic>
        <p:nvPicPr>
          <p:cNvPr id="14" name="Obraz 13" descr="IMGP012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3898" y="-36587"/>
            <a:ext cx="10080625" cy="667677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0" y="358875"/>
            <a:ext cx="10058400" cy="566351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4" y="565150"/>
            <a:ext cx="9390051" cy="6219384"/>
          </a:xfrm>
          <a:prstGeom prst="rect">
            <a:avLst/>
          </a:prstGeom>
        </p:spPr>
      </p:pic>
      <p:pic>
        <p:nvPicPr>
          <p:cNvPr id="16" name="Obraz 15" descr="IMGP011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864344" y="-108595"/>
            <a:ext cx="11899868" cy="7881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"/>
</p:tagLst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5115</TotalTime>
  <Words>743</Words>
  <Application>Microsoft Office PowerPoint</Application>
  <PresentationFormat>Niestandardowy</PresentationFormat>
  <Paragraphs>105</Paragraphs>
  <Slides>19</Slides>
  <Notes>13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Prezentacja programu PowerPoint</vt:lpstr>
      <vt:lpstr>Prezentacja programu PowerPoint</vt:lpstr>
      <vt:lpstr>Prezentacja programu PowerPoint</vt:lpstr>
      <vt:lpstr>W Kosmos na piechotę …                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SWA na świecie</vt:lpstr>
      <vt:lpstr>Trochę o warsztatach z perspektywy uczestnika</vt:lpstr>
      <vt:lpstr>Zajęcia na warsztatach</vt:lpstr>
      <vt:lpstr>Prezentacja programu PowerPoint</vt:lpstr>
      <vt:lpstr>Amatorskie astrofotografie  w naszym wykonaniu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nowego produktu</dc:title>
  <dc:creator>grzesiek</dc:creator>
  <dc:description>Ogólna prezentacja nowego produktu z uwzględnieniem życzeń klienta</dc:description>
  <cp:lastModifiedBy>user</cp:lastModifiedBy>
  <cp:revision>529</cp:revision>
  <cp:lastPrinted>1601-01-01T00:00:00Z</cp:lastPrinted>
  <dcterms:created xsi:type="dcterms:W3CDTF">2009-03-15T13:42:52Z</dcterms:created>
  <dcterms:modified xsi:type="dcterms:W3CDTF">2014-11-08T07:37:21Z</dcterms:modified>
</cp:coreProperties>
</file>